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4"/>
  </p:notesMasterIdLst>
  <p:handoutMasterIdLst>
    <p:handoutMasterId r:id="rId65"/>
  </p:handoutMasterIdLst>
  <p:sldIdLst>
    <p:sldId id="342" r:id="rId2"/>
    <p:sldId id="462" r:id="rId3"/>
    <p:sldId id="463" r:id="rId4"/>
    <p:sldId id="464" r:id="rId5"/>
    <p:sldId id="465" r:id="rId6"/>
    <p:sldId id="466" r:id="rId7"/>
    <p:sldId id="467" r:id="rId8"/>
    <p:sldId id="468" r:id="rId9"/>
    <p:sldId id="469" r:id="rId10"/>
    <p:sldId id="470" r:id="rId11"/>
    <p:sldId id="471" r:id="rId12"/>
    <p:sldId id="472" r:id="rId13"/>
    <p:sldId id="473" r:id="rId14"/>
    <p:sldId id="474" r:id="rId15"/>
    <p:sldId id="475" r:id="rId16"/>
    <p:sldId id="476" r:id="rId17"/>
    <p:sldId id="477" r:id="rId18"/>
    <p:sldId id="478" r:id="rId19"/>
    <p:sldId id="479" r:id="rId20"/>
    <p:sldId id="480" r:id="rId21"/>
    <p:sldId id="481" r:id="rId22"/>
    <p:sldId id="482" r:id="rId23"/>
    <p:sldId id="483" r:id="rId24"/>
    <p:sldId id="484" r:id="rId25"/>
    <p:sldId id="485" r:id="rId26"/>
    <p:sldId id="486" r:id="rId27"/>
    <p:sldId id="520" r:id="rId28"/>
    <p:sldId id="487" r:id="rId29"/>
    <p:sldId id="488" r:id="rId30"/>
    <p:sldId id="489" r:id="rId31"/>
    <p:sldId id="490" r:id="rId32"/>
    <p:sldId id="491" r:id="rId33"/>
    <p:sldId id="492" r:id="rId34"/>
    <p:sldId id="521" r:id="rId35"/>
    <p:sldId id="493" r:id="rId36"/>
    <p:sldId id="494" r:id="rId37"/>
    <p:sldId id="495" r:id="rId38"/>
    <p:sldId id="496" r:id="rId39"/>
    <p:sldId id="497" r:id="rId40"/>
    <p:sldId id="498" r:id="rId41"/>
    <p:sldId id="499" r:id="rId42"/>
    <p:sldId id="500" r:id="rId43"/>
    <p:sldId id="501" r:id="rId44"/>
    <p:sldId id="502" r:id="rId45"/>
    <p:sldId id="503" r:id="rId46"/>
    <p:sldId id="504" r:id="rId47"/>
    <p:sldId id="505" r:id="rId48"/>
    <p:sldId id="506" r:id="rId49"/>
    <p:sldId id="507" r:id="rId50"/>
    <p:sldId id="518" r:id="rId51"/>
    <p:sldId id="508" r:id="rId52"/>
    <p:sldId id="509" r:id="rId53"/>
    <p:sldId id="510" r:id="rId54"/>
    <p:sldId id="511" r:id="rId55"/>
    <p:sldId id="512" r:id="rId56"/>
    <p:sldId id="519" r:id="rId57"/>
    <p:sldId id="513" r:id="rId58"/>
    <p:sldId id="514" r:id="rId59"/>
    <p:sldId id="515" r:id="rId60"/>
    <p:sldId id="516" r:id="rId61"/>
    <p:sldId id="460" r:id="rId62"/>
    <p:sldId id="391" r:id="rId63"/>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POTEC - Formaçã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14" autoAdjust="0"/>
  </p:normalViewPr>
  <p:slideViewPr>
    <p:cSldViewPr>
      <p:cViewPr>
        <p:scale>
          <a:sx n="62" d="100"/>
          <a:sy n="62" d="100"/>
        </p:scale>
        <p:origin x="1400"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Posição do Cabeçalho 1">
            <a:extLst>
              <a:ext uri="{FF2B5EF4-FFF2-40B4-BE49-F238E27FC236}">
                <a16:creationId xmlns:a16="http://schemas.microsoft.com/office/drawing/2014/main" id="{38AD83B9-4B5C-40BA-8F21-1A032175A1F0}"/>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pt-PT"/>
          </a:p>
        </p:txBody>
      </p:sp>
      <p:sp>
        <p:nvSpPr>
          <p:cNvPr id="3" name="Marcador de Posição da Data 2">
            <a:extLst>
              <a:ext uri="{FF2B5EF4-FFF2-40B4-BE49-F238E27FC236}">
                <a16:creationId xmlns:a16="http://schemas.microsoft.com/office/drawing/2014/main" id="{AC45DB04-5491-4426-9985-77FB7B006AC7}"/>
              </a:ext>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pPr>
              <a:defRPr/>
            </a:pPr>
            <a:endParaRPr lang="pt-PT"/>
          </a:p>
        </p:txBody>
      </p:sp>
      <p:sp>
        <p:nvSpPr>
          <p:cNvPr id="4" name="Marcador de Posição do Rodapé 3">
            <a:extLst>
              <a:ext uri="{FF2B5EF4-FFF2-40B4-BE49-F238E27FC236}">
                <a16:creationId xmlns:a16="http://schemas.microsoft.com/office/drawing/2014/main" id="{DAA188C3-C49E-4710-A944-12FFBBEB0298}"/>
              </a:ext>
            </a:extLst>
          </p:cNvPr>
          <p:cNvSpPr>
            <a:spLocks noGrp="1"/>
          </p:cNvSpPr>
          <p:nvPr>
            <p:ph type="ftr" sz="quarter" idx="2"/>
          </p:nvPr>
        </p:nvSpPr>
        <p:spPr>
          <a:xfrm>
            <a:off x="0" y="9428163"/>
            <a:ext cx="2946400" cy="49847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r>
              <a:rPr lang="pt-PT"/>
              <a:t>APOTEC</a:t>
            </a:r>
          </a:p>
        </p:txBody>
      </p:sp>
      <p:sp>
        <p:nvSpPr>
          <p:cNvPr id="5" name="Marcador de Posição do Número do Diapositivo 4">
            <a:extLst>
              <a:ext uri="{FF2B5EF4-FFF2-40B4-BE49-F238E27FC236}">
                <a16:creationId xmlns:a16="http://schemas.microsoft.com/office/drawing/2014/main" id="{A0685A12-FDEC-450B-BDD6-CF3134E0423E}"/>
              </a:ext>
            </a:extLst>
          </p:cNvPr>
          <p:cNvSpPr>
            <a:spLocks noGrp="1"/>
          </p:cNvSpPr>
          <p:nvPr>
            <p:ph type="sldNum" sz="quarter" idx="3"/>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EA24DAA-53DC-4D50-ABA3-AE2DC29D3C29}" type="slidenum">
              <a:rPr lang="pt-PT" altLang="pt-PT"/>
              <a:pPr>
                <a:defRPr/>
              </a:pPr>
              <a:t>‹nº›</a:t>
            </a:fld>
            <a:endParaRPr lang="pt-PT" altLang="pt-PT"/>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Posição do Cabeçalho 1">
            <a:extLst>
              <a:ext uri="{FF2B5EF4-FFF2-40B4-BE49-F238E27FC236}">
                <a16:creationId xmlns:a16="http://schemas.microsoft.com/office/drawing/2014/main" id="{584E2CA1-B4F7-4E0E-AEC3-C5A5B20811CF}"/>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pt-PT"/>
          </a:p>
        </p:txBody>
      </p:sp>
      <p:sp>
        <p:nvSpPr>
          <p:cNvPr id="3" name="Marcador de Posição da Data 2">
            <a:extLst>
              <a:ext uri="{FF2B5EF4-FFF2-40B4-BE49-F238E27FC236}">
                <a16:creationId xmlns:a16="http://schemas.microsoft.com/office/drawing/2014/main" id="{C77C979F-C618-461C-B6B8-8385BF623BF1}"/>
              </a:ext>
            </a:extLst>
          </p:cNvPr>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pPr>
              <a:defRPr/>
            </a:pPr>
            <a:endParaRPr lang="pt-PT"/>
          </a:p>
        </p:txBody>
      </p:sp>
      <p:sp>
        <p:nvSpPr>
          <p:cNvPr id="4" name="Marcador de Posição da Imagem do Diapositivo 3">
            <a:extLst>
              <a:ext uri="{FF2B5EF4-FFF2-40B4-BE49-F238E27FC236}">
                <a16:creationId xmlns:a16="http://schemas.microsoft.com/office/drawing/2014/main" id="{F3883CBA-C911-4FA8-8710-48801889F495}"/>
              </a:ext>
            </a:extLst>
          </p:cNvPr>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pt-PT" noProof="0"/>
          </a:p>
        </p:txBody>
      </p:sp>
      <p:sp>
        <p:nvSpPr>
          <p:cNvPr id="5" name="Marcador de Posição de Notas 4">
            <a:extLst>
              <a:ext uri="{FF2B5EF4-FFF2-40B4-BE49-F238E27FC236}">
                <a16:creationId xmlns:a16="http://schemas.microsoft.com/office/drawing/2014/main" id="{CF6588BB-A500-4D24-BB85-740B59FFD82A}"/>
              </a:ext>
            </a:extLst>
          </p:cNvPr>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pt-PT" noProof="0"/>
              <a:t>Clique para editar os estilos</a:t>
            </a:r>
          </a:p>
          <a:p>
            <a:pPr lvl="1"/>
            <a:r>
              <a:rPr lang="pt-PT" noProof="0"/>
              <a:t>Segundo nível</a:t>
            </a:r>
          </a:p>
          <a:p>
            <a:pPr lvl="2"/>
            <a:r>
              <a:rPr lang="pt-PT" noProof="0"/>
              <a:t>Terceiro nível</a:t>
            </a:r>
          </a:p>
          <a:p>
            <a:pPr lvl="3"/>
            <a:r>
              <a:rPr lang="pt-PT" noProof="0"/>
              <a:t>Quarto nível</a:t>
            </a:r>
          </a:p>
          <a:p>
            <a:pPr lvl="4"/>
            <a:r>
              <a:rPr lang="pt-PT" noProof="0"/>
              <a:t>Quinto nível</a:t>
            </a:r>
          </a:p>
        </p:txBody>
      </p:sp>
      <p:sp>
        <p:nvSpPr>
          <p:cNvPr id="6" name="Marcador de Posição do Rodapé 5">
            <a:extLst>
              <a:ext uri="{FF2B5EF4-FFF2-40B4-BE49-F238E27FC236}">
                <a16:creationId xmlns:a16="http://schemas.microsoft.com/office/drawing/2014/main" id="{D33D54F0-DD03-4973-8D50-42CC4AB0E3FC}"/>
              </a:ext>
            </a:extLst>
          </p:cNvPr>
          <p:cNvSpPr>
            <a:spLocks noGrp="1"/>
          </p:cNvSpPr>
          <p:nvPr>
            <p:ph type="ftr" sz="quarter" idx="4"/>
          </p:nvPr>
        </p:nvSpPr>
        <p:spPr>
          <a:xfrm>
            <a:off x="0" y="9428163"/>
            <a:ext cx="2946400" cy="49847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r>
              <a:rPr lang="pt-PT"/>
              <a:t>APOTEC</a:t>
            </a:r>
          </a:p>
        </p:txBody>
      </p:sp>
      <p:sp>
        <p:nvSpPr>
          <p:cNvPr id="7" name="Marcador de Posição do Número do Diapositivo 6">
            <a:extLst>
              <a:ext uri="{FF2B5EF4-FFF2-40B4-BE49-F238E27FC236}">
                <a16:creationId xmlns:a16="http://schemas.microsoft.com/office/drawing/2014/main" id="{7035EC11-27AB-494B-89BD-D9240E1E1F95}"/>
              </a:ext>
            </a:extLst>
          </p:cNvPr>
          <p:cNvSpPr>
            <a:spLocks noGrp="1"/>
          </p:cNvSpPr>
          <p:nvPr>
            <p:ph type="sldNum" sz="quarter" idx="5"/>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8F43C63D-0DD7-40A9-951A-E2B04BC9E0A7}" type="slidenum">
              <a:rPr lang="pt-PT" altLang="pt-PT"/>
              <a:pPr>
                <a:defRPr/>
              </a:pPr>
              <a:t>‹nº›</a:t>
            </a:fld>
            <a:endParaRPr lang="pt-PT" altLang="pt-PT"/>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Marcador de Posição da Imagem do Diapositivo 1">
            <a:extLst>
              <a:ext uri="{FF2B5EF4-FFF2-40B4-BE49-F238E27FC236}">
                <a16:creationId xmlns:a16="http://schemas.microsoft.com/office/drawing/2014/main" id="{1B3C659C-D048-413B-A4FC-F0E0474F34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Marcador de Posição de Notas 2">
            <a:extLst>
              <a:ext uri="{FF2B5EF4-FFF2-40B4-BE49-F238E27FC236}">
                <a16:creationId xmlns:a16="http://schemas.microsoft.com/office/drawing/2014/main" id="{B8609886-AB90-491F-877D-082687F68C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PT" altLang="pt-PT"/>
          </a:p>
        </p:txBody>
      </p:sp>
      <p:sp>
        <p:nvSpPr>
          <p:cNvPr id="16388" name="Marcador de Posição do Número do Diapositivo 3">
            <a:extLst>
              <a:ext uri="{FF2B5EF4-FFF2-40B4-BE49-F238E27FC236}">
                <a16:creationId xmlns:a16="http://schemas.microsoft.com/office/drawing/2014/main" id="{FD8B0013-092B-4E18-8606-21E939E514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037649A-4B53-4990-ADA3-D97B2C94F356}" type="slidenum">
              <a:rPr lang="pt-PT" altLang="pt-PT" smtClean="0"/>
              <a:pPr/>
              <a:t>1</a:t>
            </a:fld>
            <a:endParaRPr lang="pt-PT" altLang="pt-PT"/>
          </a:p>
        </p:txBody>
      </p:sp>
      <p:sp>
        <p:nvSpPr>
          <p:cNvPr id="16389" name="Marcador de Posição do Rodapé 1">
            <a:extLst>
              <a:ext uri="{FF2B5EF4-FFF2-40B4-BE49-F238E27FC236}">
                <a16:creationId xmlns:a16="http://schemas.microsoft.com/office/drawing/2014/main" id="{30AC546C-C027-4DF6-BAE4-DEDE7AC833B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PT" altLang="pt-PT"/>
              <a:t>APOTEC</a:t>
            </a:r>
          </a:p>
        </p:txBody>
      </p:sp>
      <p:sp>
        <p:nvSpPr>
          <p:cNvPr id="16390" name="Marcador de Posição da Data 2">
            <a:extLst>
              <a:ext uri="{FF2B5EF4-FFF2-40B4-BE49-F238E27FC236}">
                <a16:creationId xmlns:a16="http://schemas.microsoft.com/office/drawing/2014/main" id="{F1DCA6B1-283C-458F-ADEA-A8FAFF71807A}"/>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pt-PT" altLang="pt-P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F6DA3F0-E358-414F-BD78-76E671558B32}" type="slidenum">
              <a:rPr lang="es-ES_tradnl" altLang="pt-PT" smtClean="0"/>
              <a:pPr eaLnBrk="1" hangingPunct="1"/>
              <a:t>12</a:t>
            </a:fld>
            <a:endParaRPr lang="es-ES_tradnl" altLang="pt-PT"/>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pt-PT"/>
          </a:p>
        </p:txBody>
      </p:sp>
    </p:spTree>
    <p:extLst>
      <p:ext uri="{BB962C8B-B14F-4D97-AF65-F5344CB8AC3E}">
        <p14:creationId xmlns:p14="http://schemas.microsoft.com/office/powerpoint/2010/main" val="3409631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F6DA3F0-E358-414F-BD78-76E671558B32}" type="slidenum">
              <a:rPr lang="es-ES_tradnl" altLang="pt-PT" smtClean="0"/>
              <a:pPr eaLnBrk="1" hangingPunct="1"/>
              <a:t>13</a:t>
            </a:fld>
            <a:endParaRPr lang="es-ES_tradnl" altLang="pt-PT"/>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pt-PT"/>
          </a:p>
        </p:txBody>
      </p:sp>
    </p:spTree>
    <p:extLst>
      <p:ext uri="{BB962C8B-B14F-4D97-AF65-F5344CB8AC3E}">
        <p14:creationId xmlns:p14="http://schemas.microsoft.com/office/powerpoint/2010/main" val="2192207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F6DA3F0-E358-414F-BD78-76E671558B32}" type="slidenum">
              <a:rPr lang="es-ES_tradnl" altLang="pt-PT" smtClean="0"/>
              <a:pPr eaLnBrk="1" hangingPunct="1"/>
              <a:t>14</a:t>
            </a:fld>
            <a:endParaRPr lang="es-ES_tradnl" altLang="pt-PT"/>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pt-PT"/>
          </a:p>
        </p:txBody>
      </p:sp>
    </p:spTree>
    <p:extLst>
      <p:ext uri="{BB962C8B-B14F-4D97-AF65-F5344CB8AC3E}">
        <p14:creationId xmlns:p14="http://schemas.microsoft.com/office/powerpoint/2010/main" val="464536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F6DA3F0-E358-414F-BD78-76E671558B32}" type="slidenum">
              <a:rPr lang="es-ES_tradnl" altLang="pt-PT" smtClean="0"/>
              <a:pPr eaLnBrk="1" hangingPunct="1"/>
              <a:t>16</a:t>
            </a:fld>
            <a:endParaRPr lang="es-ES_tradnl" altLang="pt-PT"/>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pt-P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F6DA3F0-E358-414F-BD78-76E671558B32}" type="slidenum">
              <a:rPr lang="es-ES_tradnl" altLang="pt-PT" smtClean="0"/>
              <a:pPr eaLnBrk="1" hangingPunct="1"/>
              <a:t>17</a:t>
            </a:fld>
            <a:endParaRPr lang="es-ES_tradnl" altLang="pt-PT"/>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pt-PT"/>
          </a:p>
        </p:txBody>
      </p:sp>
    </p:spTree>
    <p:extLst>
      <p:ext uri="{BB962C8B-B14F-4D97-AF65-F5344CB8AC3E}">
        <p14:creationId xmlns:p14="http://schemas.microsoft.com/office/powerpoint/2010/main" val="1469284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Marcador de Posição da Imagem do Diapositivo 1">
            <a:extLst>
              <a:ext uri="{FF2B5EF4-FFF2-40B4-BE49-F238E27FC236}">
                <a16:creationId xmlns:a16="http://schemas.microsoft.com/office/drawing/2014/main" id="{92DB281B-0007-470B-AA16-655D4B11E34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Marcador de Posição de Notas 2">
            <a:extLst>
              <a:ext uri="{FF2B5EF4-FFF2-40B4-BE49-F238E27FC236}">
                <a16:creationId xmlns:a16="http://schemas.microsoft.com/office/drawing/2014/main" id="{16AB0862-7EB6-4909-BF05-86D597A032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PT" altLang="pt-PT"/>
          </a:p>
        </p:txBody>
      </p:sp>
      <p:sp>
        <p:nvSpPr>
          <p:cNvPr id="23556" name="Marcador de Posição do Número do Diapositivo 3">
            <a:extLst>
              <a:ext uri="{FF2B5EF4-FFF2-40B4-BE49-F238E27FC236}">
                <a16:creationId xmlns:a16="http://schemas.microsoft.com/office/drawing/2014/main" id="{6F2B9F5C-7ADA-4BB9-89F2-8AE9103ECF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04DCAAB-BE48-4D0E-BD36-768D5FA3B272}" type="slidenum">
              <a:rPr lang="pt-PT" altLang="pt-PT" smtClean="0"/>
              <a:pPr/>
              <a:t>61</a:t>
            </a:fld>
            <a:endParaRPr lang="pt-PT" altLang="pt-PT"/>
          </a:p>
        </p:txBody>
      </p:sp>
      <p:sp>
        <p:nvSpPr>
          <p:cNvPr id="23557" name="Marcador de Posição do Rodapé 1">
            <a:extLst>
              <a:ext uri="{FF2B5EF4-FFF2-40B4-BE49-F238E27FC236}">
                <a16:creationId xmlns:a16="http://schemas.microsoft.com/office/drawing/2014/main" id="{A2336A6A-E2C3-4C11-A6CA-08DAFC0D04D8}"/>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PT" altLang="pt-PT"/>
              <a:t>APOTEC</a:t>
            </a:r>
          </a:p>
        </p:txBody>
      </p:sp>
      <p:sp>
        <p:nvSpPr>
          <p:cNvPr id="23558" name="Marcador de Posição da Data 2">
            <a:extLst>
              <a:ext uri="{FF2B5EF4-FFF2-40B4-BE49-F238E27FC236}">
                <a16:creationId xmlns:a16="http://schemas.microsoft.com/office/drawing/2014/main" id="{2DB20120-3B5C-416A-BDE8-756E18895775}"/>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pt-PT" altLang="pt-P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F6DA3F0-E358-414F-BD78-76E671558B32}" type="slidenum">
              <a:rPr lang="es-ES_tradnl" altLang="pt-PT" smtClean="0"/>
              <a:pPr eaLnBrk="1" hangingPunct="1"/>
              <a:t>4</a:t>
            </a:fld>
            <a:endParaRPr lang="es-ES_tradnl" altLang="pt-PT"/>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pt-P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F6DA3F0-E358-414F-BD78-76E671558B32}" type="slidenum">
              <a:rPr lang="es-ES_tradnl" altLang="pt-PT" smtClean="0"/>
              <a:pPr eaLnBrk="1" hangingPunct="1"/>
              <a:t>5</a:t>
            </a:fld>
            <a:endParaRPr lang="es-ES_tradnl" altLang="pt-PT"/>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pt-PT"/>
          </a:p>
        </p:txBody>
      </p:sp>
    </p:spTree>
    <p:extLst>
      <p:ext uri="{BB962C8B-B14F-4D97-AF65-F5344CB8AC3E}">
        <p14:creationId xmlns:p14="http://schemas.microsoft.com/office/powerpoint/2010/main" val="189920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F6DA3F0-E358-414F-BD78-76E671558B32}" type="slidenum">
              <a:rPr lang="es-ES_tradnl" altLang="pt-PT" smtClean="0"/>
              <a:pPr eaLnBrk="1" hangingPunct="1"/>
              <a:t>6</a:t>
            </a:fld>
            <a:endParaRPr lang="es-ES_tradnl" altLang="pt-PT"/>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pt-PT"/>
          </a:p>
        </p:txBody>
      </p:sp>
    </p:spTree>
    <p:extLst>
      <p:ext uri="{BB962C8B-B14F-4D97-AF65-F5344CB8AC3E}">
        <p14:creationId xmlns:p14="http://schemas.microsoft.com/office/powerpoint/2010/main" val="3141712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F6DA3F0-E358-414F-BD78-76E671558B32}" type="slidenum">
              <a:rPr lang="es-ES_tradnl" altLang="pt-PT" smtClean="0"/>
              <a:pPr eaLnBrk="1" hangingPunct="1"/>
              <a:t>7</a:t>
            </a:fld>
            <a:endParaRPr lang="es-ES_tradnl" altLang="pt-PT"/>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pt-PT"/>
          </a:p>
        </p:txBody>
      </p:sp>
    </p:spTree>
    <p:extLst>
      <p:ext uri="{BB962C8B-B14F-4D97-AF65-F5344CB8AC3E}">
        <p14:creationId xmlns:p14="http://schemas.microsoft.com/office/powerpoint/2010/main" val="3246509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F6DA3F0-E358-414F-BD78-76E671558B32}" type="slidenum">
              <a:rPr lang="es-ES_tradnl" altLang="pt-PT" smtClean="0"/>
              <a:pPr eaLnBrk="1" hangingPunct="1"/>
              <a:t>8</a:t>
            </a:fld>
            <a:endParaRPr lang="es-ES_tradnl" altLang="pt-PT"/>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pt-PT"/>
          </a:p>
        </p:txBody>
      </p:sp>
    </p:spTree>
    <p:extLst>
      <p:ext uri="{BB962C8B-B14F-4D97-AF65-F5344CB8AC3E}">
        <p14:creationId xmlns:p14="http://schemas.microsoft.com/office/powerpoint/2010/main" val="3994928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F6DA3F0-E358-414F-BD78-76E671558B32}" type="slidenum">
              <a:rPr lang="es-ES_tradnl" altLang="pt-PT" smtClean="0"/>
              <a:pPr eaLnBrk="1" hangingPunct="1"/>
              <a:t>9</a:t>
            </a:fld>
            <a:endParaRPr lang="es-ES_tradnl" altLang="pt-PT"/>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pt-PT"/>
          </a:p>
        </p:txBody>
      </p:sp>
    </p:spTree>
    <p:extLst>
      <p:ext uri="{BB962C8B-B14F-4D97-AF65-F5344CB8AC3E}">
        <p14:creationId xmlns:p14="http://schemas.microsoft.com/office/powerpoint/2010/main" val="4285284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F6DA3F0-E358-414F-BD78-76E671558B32}" type="slidenum">
              <a:rPr lang="es-ES_tradnl" altLang="pt-PT" smtClean="0"/>
              <a:pPr eaLnBrk="1" hangingPunct="1"/>
              <a:t>10</a:t>
            </a:fld>
            <a:endParaRPr lang="es-ES_tradnl" altLang="pt-PT"/>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pt-PT"/>
          </a:p>
        </p:txBody>
      </p:sp>
    </p:spTree>
    <p:extLst>
      <p:ext uri="{BB962C8B-B14F-4D97-AF65-F5344CB8AC3E}">
        <p14:creationId xmlns:p14="http://schemas.microsoft.com/office/powerpoint/2010/main" val="16112508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fld id="{3F6DA3F0-E358-414F-BD78-76E671558B32}" type="slidenum">
              <a:rPr lang="es-ES_tradnl" altLang="pt-PT" smtClean="0"/>
              <a:pPr eaLnBrk="1" hangingPunct="1"/>
              <a:t>11</a:t>
            </a:fld>
            <a:endParaRPr lang="es-ES_tradnl" altLang="pt-PT"/>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pt-PT"/>
          </a:p>
        </p:txBody>
      </p:sp>
    </p:spTree>
    <p:extLst>
      <p:ext uri="{BB962C8B-B14F-4D97-AF65-F5344CB8AC3E}">
        <p14:creationId xmlns:p14="http://schemas.microsoft.com/office/powerpoint/2010/main" val="2401543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4" name="Rectângulo 19">
            <a:extLst>
              <a:ext uri="{FF2B5EF4-FFF2-40B4-BE49-F238E27FC236}">
                <a16:creationId xmlns:a16="http://schemas.microsoft.com/office/drawing/2014/main" id="{B573BD25-73F1-4CBA-8C51-102293D8005B}"/>
              </a:ext>
            </a:extLst>
          </p:cNvPr>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ângulo 20">
            <a:extLst>
              <a:ext uri="{FF2B5EF4-FFF2-40B4-BE49-F238E27FC236}">
                <a16:creationId xmlns:a16="http://schemas.microsoft.com/office/drawing/2014/main" id="{4803D773-FA7F-4804-AC27-1B0AEAEDF792}"/>
              </a:ext>
            </a:extLst>
          </p:cNvPr>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ângulo 21">
            <a:extLst>
              <a:ext uri="{FF2B5EF4-FFF2-40B4-BE49-F238E27FC236}">
                <a16:creationId xmlns:a16="http://schemas.microsoft.com/office/drawing/2014/main" id="{3FDB5216-FBAC-4E22-836B-83A17F1ABD54}"/>
              </a:ext>
            </a:extLst>
          </p:cNvPr>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ângulo 23">
            <a:extLst>
              <a:ext uri="{FF2B5EF4-FFF2-40B4-BE49-F238E27FC236}">
                <a16:creationId xmlns:a16="http://schemas.microsoft.com/office/drawing/2014/main" id="{F2EE3BB0-A713-450E-85CE-29602B679A6B}"/>
              </a:ext>
            </a:extLst>
          </p:cNvPr>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ângulo 24">
            <a:extLst>
              <a:ext uri="{FF2B5EF4-FFF2-40B4-BE49-F238E27FC236}">
                <a16:creationId xmlns:a16="http://schemas.microsoft.com/office/drawing/2014/main" id="{166D406A-645F-4903-91EB-A0E94B4886C0}"/>
              </a:ext>
            </a:extLst>
          </p:cNvPr>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11" name="Rectângulo arredondado 25">
            <a:extLst>
              <a:ext uri="{FF2B5EF4-FFF2-40B4-BE49-F238E27FC236}">
                <a16:creationId xmlns:a16="http://schemas.microsoft.com/office/drawing/2014/main" id="{DC2CDD94-25AA-44D8-9554-764531BC591A}"/>
              </a:ext>
            </a:extLst>
          </p:cNvPr>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12" name="Rectângulo arredondado 26">
            <a:extLst>
              <a:ext uri="{FF2B5EF4-FFF2-40B4-BE49-F238E27FC236}">
                <a16:creationId xmlns:a16="http://schemas.microsoft.com/office/drawing/2014/main" id="{99938066-0E5F-4EEE-AE75-5DB6B02F5967}"/>
              </a:ext>
            </a:extLst>
          </p:cNvPr>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Rectângulo 40">
            <a:extLst>
              <a:ext uri="{FF2B5EF4-FFF2-40B4-BE49-F238E27FC236}">
                <a16:creationId xmlns:a16="http://schemas.microsoft.com/office/drawing/2014/main" id="{55657600-D514-43A8-BF8C-64999239C023}"/>
              </a:ext>
            </a:extLst>
          </p:cNvPr>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tângulo 41">
            <a:extLst>
              <a:ext uri="{FF2B5EF4-FFF2-40B4-BE49-F238E27FC236}">
                <a16:creationId xmlns:a16="http://schemas.microsoft.com/office/drawing/2014/main" id="{F047F20A-E014-4E61-A8D0-8A7ADA0FC1A0}"/>
              </a:ext>
            </a:extLst>
          </p:cNvPr>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Rectângulo 42">
            <a:extLst>
              <a:ext uri="{FF2B5EF4-FFF2-40B4-BE49-F238E27FC236}">
                <a16:creationId xmlns:a16="http://schemas.microsoft.com/office/drawing/2014/main" id="{72C6A46A-51EC-4F90-B4A8-66E7E30F873E}"/>
              </a:ext>
            </a:extLst>
          </p:cNvPr>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Rectângulo 43">
            <a:extLst>
              <a:ext uri="{FF2B5EF4-FFF2-40B4-BE49-F238E27FC236}">
                <a16:creationId xmlns:a16="http://schemas.microsoft.com/office/drawing/2014/main" id="{1508CF34-55E2-47FB-A932-8992A34F6805}"/>
              </a:ext>
            </a:extLst>
          </p:cNvPr>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pt-PT"/>
              <a:t>Clique para editar o estilo</a:t>
            </a:r>
            <a:endParaRPr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PT"/>
              <a:t>Faça clique para editar o estilo</a:t>
            </a:r>
            <a:endParaRPr lang="en-US"/>
          </a:p>
        </p:txBody>
      </p:sp>
      <p:sp>
        <p:nvSpPr>
          <p:cNvPr id="17" name="Marcador de Posição da Data 27">
            <a:extLst>
              <a:ext uri="{FF2B5EF4-FFF2-40B4-BE49-F238E27FC236}">
                <a16:creationId xmlns:a16="http://schemas.microsoft.com/office/drawing/2014/main" id="{DBC34767-44F4-44D9-8609-5C631B55EAE6}"/>
              </a:ext>
            </a:extLst>
          </p:cNvPr>
          <p:cNvSpPr>
            <a:spLocks noGrp="1"/>
          </p:cNvSpPr>
          <p:nvPr>
            <p:ph type="dt" sz="half" idx="10"/>
          </p:nvPr>
        </p:nvSpPr>
        <p:spPr>
          <a:xfrm>
            <a:off x="6705600" y="4206875"/>
            <a:ext cx="960438" cy="457200"/>
          </a:xfrm>
        </p:spPr>
        <p:txBody>
          <a:bodyPr/>
          <a:lstStyle>
            <a:lvl1pPr>
              <a:defRPr/>
            </a:lvl1pPr>
          </a:lstStyle>
          <a:p>
            <a:pPr>
              <a:defRPr/>
            </a:pPr>
            <a:fld id="{B3C4444F-B01A-4D10-9FC6-726D57CC8CFD}" type="datetime1">
              <a:rPr lang="en-US"/>
              <a:pPr>
                <a:defRPr/>
              </a:pPr>
              <a:t>5/5/2020</a:t>
            </a:fld>
            <a:endParaRPr lang="en-US"/>
          </a:p>
        </p:txBody>
      </p:sp>
      <p:sp>
        <p:nvSpPr>
          <p:cNvPr id="18" name="Marcador de Posição do Rodapé 16">
            <a:extLst>
              <a:ext uri="{FF2B5EF4-FFF2-40B4-BE49-F238E27FC236}">
                <a16:creationId xmlns:a16="http://schemas.microsoft.com/office/drawing/2014/main" id="{6EF62234-70AE-43D6-9182-28554B9B7149}"/>
              </a:ext>
            </a:extLst>
          </p:cNvPr>
          <p:cNvSpPr>
            <a:spLocks noGrp="1"/>
          </p:cNvSpPr>
          <p:nvPr>
            <p:ph type="ftr" sz="quarter" idx="11"/>
          </p:nvPr>
        </p:nvSpPr>
        <p:spPr>
          <a:xfrm>
            <a:off x="5410200" y="4205288"/>
            <a:ext cx="1295400" cy="457200"/>
          </a:xfrm>
        </p:spPr>
        <p:txBody>
          <a:bodyPr/>
          <a:lstStyle>
            <a:lvl1pPr>
              <a:defRPr/>
            </a:lvl1pPr>
          </a:lstStyle>
          <a:p>
            <a:pPr>
              <a:defRPr/>
            </a:pPr>
            <a:r>
              <a:rPr lang="en-US"/>
              <a:t>APOTEC</a:t>
            </a:r>
          </a:p>
        </p:txBody>
      </p:sp>
      <p:sp>
        <p:nvSpPr>
          <p:cNvPr id="19" name="Marcador de Posição do Número do Diapositivo 28">
            <a:extLst>
              <a:ext uri="{FF2B5EF4-FFF2-40B4-BE49-F238E27FC236}">
                <a16:creationId xmlns:a16="http://schemas.microsoft.com/office/drawing/2014/main" id="{4DBB549D-7FE6-40D1-A80E-D8CABC392461}"/>
              </a:ext>
            </a:extLst>
          </p:cNvPr>
          <p:cNvSpPr>
            <a:spLocks noGrp="1"/>
          </p:cNvSpPr>
          <p:nvPr>
            <p:ph type="sldNum" sz="quarter" idx="12"/>
          </p:nvPr>
        </p:nvSpPr>
        <p:spPr>
          <a:xfrm>
            <a:off x="8320088" y="1588"/>
            <a:ext cx="747712" cy="365125"/>
          </a:xfrm>
        </p:spPr>
        <p:txBody>
          <a:bodyPr/>
          <a:lstStyle>
            <a:lvl1pPr>
              <a:defRPr>
                <a:solidFill>
                  <a:schemeClr val="bg1"/>
                </a:solidFill>
              </a:defRPr>
            </a:lvl1pPr>
          </a:lstStyle>
          <a:p>
            <a:pPr>
              <a:defRPr/>
            </a:pPr>
            <a:fld id="{B01AA991-FDE8-45C9-8DE5-369566FF929B}" type="slidenum">
              <a:rPr lang="en-US" altLang="pt-PT"/>
              <a:pPr>
                <a:defRPr/>
              </a:pPr>
              <a:t>‹nº›</a:t>
            </a:fld>
            <a:endParaRPr lang="en-US" altLang="pt-PT"/>
          </a:p>
        </p:txBody>
      </p:sp>
    </p:spTree>
    <p:extLst>
      <p:ext uri="{BB962C8B-B14F-4D97-AF65-F5344CB8AC3E}">
        <p14:creationId xmlns:p14="http://schemas.microsoft.com/office/powerpoint/2010/main" val="2392165805"/>
      </p:ext>
    </p:extLst>
  </p:cSld>
  <p:clrMapOvr>
    <a:masterClrMapping/>
  </p:clrMapOvr>
  <p:transition spd="slow" advClick="0" advTm="10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US"/>
          </a:p>
        </p:txBody>
      </p:sp>
      <p:sp>
        <p:nvSpPr>
          <p:cNvPr id="3" name="Marcador de Posição de Texto Vertical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BFF48F95-4C04-41B7-B9E0-63005500E8F1}"/>
              </a:ext>
            </a:extLst>
          </p:cNvPr>
          <p:cNvSpPr>
            <a:spLocks noGrp="1"/>
          </p:cNvSpPr>
          <p:nvPr>
            <p:ph type="dt" sz="half" idx="10"/>
          </p:nvPr>
        </p:nvSpPr>
        <p:spPr/>
        <p:txBody>
          <a:bodyPr/>
          <a:lstStyle>
            <a:lvl1pPr>
              <a:defRPr/>
            </a:lvl1pPr>
          </a:lstStyle>
          <a:p>
            <a:pPr>
              <a:defRPr/>
            </a:pPr>
            <a:fld id="{91AAF52B-F232-4D50-B321-A4FF03C6E84C}" type="datetime1">
              <a:rPr lang="en-US"/>
              <a:pPr>
                <a:defRPr/>
              </a:pPr>
              <a:t>5/5/2020</a:t>
            </a:fld>
            <a:endParaRPr lang="en-US"/>
          </a:p>
        </p:txBody>
      </p:sp>
      <p:sp>
        <p:nvSpPr>
          <p:cNvPr id="5" name="Marcador de Posição do Rodapé 4">
            <a:extLst>
              <a:ext uri="{FF2B5EF4-FFF2-40B4-BE49-F238E27FC236}">
                <a16:creationId xmlns:a16="http://schemas.microsoft.com/office/drawing/2014/main" id="{BF36D260-9C21-4D08-A323-EB57DCE765B7}"/>
              </a:ext>
            </a:extLst>
          </p:cNvPr>
          <p:cNvSpPr>
            <a:spLocks noGrp="1"/>
          </p:cNvSpPr>
          <p:nvPr>
            <p:ph type="ftr" sz="quarter" idx="11"/>
          </p:nvPr>
        </p:nvSpPr>
        <p:spPr/>
        <p:txBody>
          <a:bodyPr/>
          <a:lstStyle>
            <a:lvl1pPr>
              <a:defRPr/>
            </a:lvl1pPr>
          </a:lstStyle>
          <a:p>
            <a:pPr>
              <a:defRPr/>
            </a:pPr>
            <a:r>
              <a:rPr lang="en-US"/>
              <a:t>APOTEC</a:t>
            </a:r>
          </a:p>
        </p:txBody>
      </p:sp>
      <p:sp>
        <p:nvSpPr>
          <p:cNvPr id="6" name="Marcador de Posição do Número do Diapositivo 5">
            <a:extLst>
              <a:ext uri="{FF2B5EF4-FFF2-40B4-BE49-F238E27FC236}">
                <a16:creationId xmlns:a16="http://schemas.microsoft.com/office/drawing/2014/main" id="{1FF7EB22-D291-4972-AA37-AF4B54BD9A10}"/>
              </a:ext>
            </a:extLst>
          </p:cNvPr>
          <p:cNvSpPr>
            <a:spLocks noGrp="1"/>
          </p:cNvSpPr>
          <p:nvPr>
            <p:ph type="sldNum" sz="quarter" idx="12"/>
          </p:nvPr>
        </p:nvSpPr>
        <p:spPr/>
        <p:txBody>
          <a:bodyPr/>
          <a:lstStyle>
            <a:lvl1pPr>
              <a:defRPr/>
            </a:lvl1pPr>
          </a:lstStyle>
          <a:p>
            <a:pPr>
              <a:defRPr/>
            </a:pPr>
            <a:fld id="{D117B8D5-8474-441C-9B94-9FE07F366121}" type="slidenum">
              <a:rPr lang="en-US" altLang="pt-PT"/>
              <a:pPr>
                <a:defRPr/>
              </a:pPr>
              <a:t>‹nº›</a:t>
            </a:fld>
            <a:endParaRPr lang="en-US" altLang="pt-PT"/>
          </a:p>
        </p:txBody>
      </p:sp>
    </p:spTree>
    <p:extLst>
      <p:ext uri="{BB962C8B-B14F-4D97-AF65-F5344CB8AC3E}">
        <p14:creationId xmlns:p14="http://schemas.microsoft.com/office/powerpoint/2010/main" val="817417402"/>
      </p:ext>
    </p:extLst>
  </p:cSld>
  <p:clrMapOvr>
    <a:masterClrMapping/>
  </p:clrMapOvr>
  <p:transition spd="slow" advClick="0" advTm="10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lang="pt-PT"/>
              <a:t>Clique para editar o estilo</a:t>
            </a:r>
            <a:endParaRPr lang="en-US"/>
          </a:p>
        </p:txBody>
      </p:sp>
      <p:sp>
        <p:nvSpPr>
          <p:cNvPr id="3" name="Marcador de Posição de Texto Vertical 2"/>
          <p:cNvSpPr>
            <a:spLocks noGrp="1"/>
          </p:cNvSpPr>
          <p:nvPr>
            <p:ph type="body" orient="vert" idx="1"/>
          </p:nvPr>
        </p:nvSpPr>
        <p:spPr>
          <a:xfrm>
            <a:off x="457200" y="1143000"/>
            <a:ext cx="6248400" cy="5486400"/>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43FC2315-DDA4-46D6-9E4E-40807C3B673F}"/>
              </a:ext>
            </a:extLst>
          </p:cNvPr>
          <p:cNvSpPr>
            <a:spLocks noGrp="1"/>
          </p:cNvSpPr>
          <p:nvPr>
            <p:ph type="dt" sz="half" idx="10"/>
          </p:nvPr>
        </p:nvSpPr>
        <p:spPr/>
        <p:txBody>
          <a:bodyPr/>
          <a:lstStyle>
            <a:lvl1pPr>
              <a:defRPr/>
            </a:lvl1pPr>
          </a:lstStyle>
          <a:p>
            <a:pPr>
              <a:defRPr/>
            </a:pPr>
            <a:fld id="{C14D1794-6AC1-435E-9C7D-55F6F2DEFE59}" type="datetime1">
              <a:rPr lang="en-US"/>
              <a:pPr>
                <a:defRPr/>
              </a:pPr>
              <a:t>5/5/2020</a:t>
            </a:fld>
            <a:endParaRPr lang="en-US"/>
          </a:p>
        </p:txBody>
      </p:sp>
      <p:sp>
        <p:nvSpPr>
          <p:cNvPr id="5" name="Marcador de Posição do Rodapé 4">
            <a:extLst>
              <a:ext uri="{FF2B5EF4-FFF2-40B4-BE49-F238E27FC236}">
                <a16:creationId xmlns:a16="http://schemas.microsoft.com/office/drawing/2014/main" id="{404DD07F-2C47-4F96-99CE-A2A3460CC262}"/>
              </a:ext>
            </a:extLst>
          </p:cNvPr>
          <p:cNvSpPr>
            <a:spLocks noGrp="1"/>
          </p:cNvSpPr>
          <p:nvPr>
            <p:ph type="ftr" sz="quarter" idx="11"/>
          </p:nvPr>
        </p:nvSpPr>
        <p:spPr/>
        <p:txBody>
          <a:bodyPr/>
          <a:lstStyle>
            <a:lvl1pPr>
              <a:defRPr/>
            </a:lvl1pPr>
          </a:lstStyle>
          <a:p>
            <a:pPr>
              <a:defRPr/>
            </a:pPr>
            <a:r>
              <a:rPr lang="en-US"/>
              <a:t>APOTEC</a:t>
            </a:r>
          </a:p>
        </p:txBody>
      </p:sp>
      <p:sp>
        <p:nvSpPr>
          <p:cNvPr id="6" name="Marcador de Posição do Número do Diapositivo 5">
            <a:extLst>
              <a:ext uri="{FF2B5EF4-FFF2-40B4-BE49-F238E27FC236}">
                <a16:creationId xmlns:a16="http://schemas.microsoft.com/office/drawing/2014/main" id="{F8216CC2-7B47-44B1-A1E8-6C4FE3CC37A9}"/>
              </a:ext>
            </a:extLst>
          </p:cNvPr>
          <p:cNvSpPr>
            <a:spLocks noGrp="1"/>
          </p:cNvSpPr>
          <p:nvPr>
            <p:ph type="sldNum" sz="quarter" idx="12"/>
          </p:nvPr>
        </p:nvSpPr>
        <p:spPr/>
        <p:txBody>
          <a:bodyPr/>
          <a:lstStyle>
            <a:lvl1pPr>
              <a:defRPr/>
            </a:lvl1pPr>
          </a:lstStyle>
          <a:p>
            <a:pPr>
              <a:defRPr/>
            </a:pPr>
            <a:fld id="{8EBBDC66-94FD-403C-AED6-71E893E0A5BC}" type="slidenum">
              <a:rPr lang="en-US" altLang="pt-PT"/>
              <a:pPr>
                <a:defRPr/>
              </a:pPr>
              <a:t>‹nº›</a:t>
            </a:fld>
            <a:endParaRPr lang="en-US" altLang="pt-PT"/>
          </a:p>
        </p:txBody>
      </p:sp>
    </p:spTree>
    <p:extLst>
      <p:ext uri="{BB962C8B-B14F-4D97-AF65-F5344CB8AC3E}">
        <p14:creationId xmlns:p14="http://schemas.microsoft.com/office/powerpoint/2010/main" val="265456629"/>
      </p:ext>
    </p:extLst>
  </p:cSld>
  <p:clrMapOvr>
    <a:masterClrMapping/>
  </p:clrMapOvr>
  <p:transition spd="slow" advClick="0" advTm="10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US"/>
          </a:p>
        </p:txBody>
      </p:sp>
      <p:sp>
        <p:nvSpPr>
          <p:cNvPr id="3" name="Marcador de Posição de Conteúdo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88F40A3B-EA92-44F6-A930-2860F40FBD86}"/>
              </a:ext>
            </a:extLst>
          </p:cNvPr>
          <p:cNvSpPr>
            <a:spLocks noGrp="1"/>
          </p:cNvSpPr>
          <p:nvPr>
            <p:ph type="dt" sz="half" idx="10"/>
          </p:nvPr>
        </p:nvSpPr>
        <p:spPr/>
        <p:txBody>
          <a:bodyPr/>
          <a:lstStyle>
            <a:lvl1pPr>
              <a:defRPr/>
            </a:lvl1pPr>
          </a:lstStyle>
          <a:p>
            <a:pPr>
              <a:defRPr/>
            </a:pPr>
            <a:fld id="{39194FEF-CAAB-41ED-9E65-0B094559876A}" type="datetime1">
              <a:rPr lang="en-US"/>
              <a:pPr>
                <a:defRPr/>
              </a:pPr>
              <a:t>5/5/2020</a:t>
            </a:fld>
            <a:endParaRPr lang="en-US"/>
          </a:p>
        </p:txBody>
      </p:sp>
      <p:sp>
        <p:nvSpPr>
          <p:cNvPr id="5" name="Marcador de Posição do Rodapé 4">
            <a:extLst>
              <a:ext uri="{FF2B5EF4-FFF2-40B4-BE49-F238E27FC236}">
                <a16:creationId xmlns:a16="http://schemas.microsoft.com/office/drawing/2014/main" id="{A7F2AA51-B7EA-42E3-BE7E-1C3F9CC164E0}"/>
              </a:ext>
            </a:extLst>
          </p:cNvPr>
          <p:cNvSpPr>
            <a:spLocks noGrp="1"/>
          </p:cNvSpPr>
          <p:nvPr>
            <p:ph type="ftr" sz="quarter" idx="11"/>
          </p:nvPr>
        </p:nvSpPr>
        <p:spPr/>
        <p:txBody>
          <a:bodyPr/>
          <a:lstStyle>
            <a:lvl1pPr>
              <a:defRPr/>
            </a:lvl1pPr>
          </a:lstStyle>
          <a:p>
            <a:pPr>
              <a:defRPr/>
            </a:pPr>
            <a:r>
              <a:rPr lang="en-US"/>
              <a:t>APOTEC</a:t>
            </a:r>
          </a:p>
        </p:txBody>
      </p:sp>
      <p:sp>
        <p:nvSpPr>
          <p:cNvPr id="6" name="Marcador de Posição do Número do Diapositivo 5">
            <a:extLst>
              <a:ext uri="{FF2B5EF4-FFF2-40B4-BE49-F238E27FC236}">
                <a16:creationId xmlns:a16="http://schemas.microsoft.com/office/drawing/2014/main" id="{A3F34C47-3DE9-4D30-A642-F071AE8192AF}"/>
              </a:ext>
            </a:extLst>
          </p:cNvPr>
          <p:cNvSpPr>
            <a:spLocks noGrp="1"/>
          </p:cNvSpPr>
          <p:nvPr>
            <p:ph type="sldNum" sz="quarter" idx="12"/>
          </p:nvPr>
        </p:nvSpPr>
        <p:spPr/>
        <p:txBody>
          <a:bodyPr/>
          <a:lstStyle>
            <a:lvl1pPr>
              <a:defRPr/>
            </a:lvl1pPr>
          </a:lstStyle>
          <a:p>
            <a:pPr>
              <a:defRPr/>
            </a:pPr>
            <a:fld id="{08E5FE30-7EB6-450E-9167-4F18557B3177}" type="slidenum">
              <a:rPr lang="en-US" altLang="pt-PT"/>
              <a:pPr>
                <a:defRPr/>
              </a:pPr>
              <a:t>‹nº›</a:t>
            </a:fld>
            <a:endParaRPr lang="en-US" altLang="pt-PT"/>
          </a:p>
        </p:txBody>
      </p:sp>
    </p:spTree>
    <p:extLst>
      <p:ext uri="{BB962C8B-B14F-4D97-AF65-F5344CB8AC3E}">
        <p14:creationId xmlns:p14="http://schemas.microsoft.com/office/powerpoint/2010/main" val="862284576"/>
      </p:ext>
    </p:extLst>
  </p:cSld>
  <p:clrMapOvr>
    <a:masterClrMapping/>
  </p:clrMapOvr>
  <p:transition spd="slow" advClick="0" advTm="10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pt-PT"/>
              <a:t>Clique para editar o estilo</a:t>
            </a:r>
            <a:endParaRPr lang="en-US"/>
          </a:p>
        </p:txBody>
      </p:sp>
      <p:sp>
        <p:nvSpPr>
          <p:cNvPr id="3" name="Marcador de Posição do Texto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PT"/>
              <a:t>Clique para editar os estilos</a:t>
            </a:r>
          </a:p>
        </p:txBody>
      </p:sp>
      <p:sp>
        <p:nvSpPr>
          <p:cNvPr id="4" name="Marcador de Posição da Data 3">
            <a:extLst>
              <a:ext uri="{FF2B5EF4-FFF2-40B4-BE49-F238E27FC236}">
                <a16:creationId xmlns:a16="http://schemas.microsoft.com/office/drawing/2014/main" id="{1EEE7E73-E456-4B2B-A734-DE6A737C6D3F}"/>
              </a:ext>
            </a:extLst>
          </p:cNvPr>
          <p:cNvSpPr>
            <a:spLocks noGrp="1"/>
          </p:cNvSpPr>
          <p:nvPr>
            <p:ph type="dt" sz="half" idx="10"/>
          </p:nvPr>
        </p:nvSpPr>
        <p:spPr/>
        <p:txBody>
          <a:bodyPr/>
          <a:lstStyle>
            <a:lvl1pPr>
              <a:defRPr/>
            </a:lvl1pPr>
          </a:lstStyle>
          <a:p>
            <a:pPr>
              <a:defRPr/>
            </a:pPr>
            <a:fld id="{76ECA3E5-F124-4746-8129-E34536168A96}" type="datetime1">
              <a:rPr lang="en-US"/>
              <a:pPr>
                <a:defRPr/>
              </a:pPr>
              <a:t>5/5/2020</a:t>
            </a:fld>
            <a:endParaRPr lang="en-US"/>
          </a:p>
        </p:txBody>
      </p:sp>
      <p:sp>
        <p:nvSpPr>
          <p:cNvPr id="5" name="Marcador de Posição do Rodapé 4">
            <a:extLst>
              <a:ext uri="{FF2B5EF4-FFF2-40B4-BE49-F238E27FC236}">
                <a16:creationId xmlns:a16="http://schemas.microsoft.com/office/drawing/2014/main" id="{A20F28ED-E91B-4B14-B35F-448DD7DEA238}"/>
              </a:ext>
            </a:extLst>
          </p:cNvPr>
          <p:cNvSpPr>
            <a:spLocks noGrp="1"/>
          </p:cNvSpPr>
          <p:nvPr>
            <p:ph type="ftr" sz="quarter" idx="11"/>
          </p:nvPr>
        </p:nvSpPr>
        <p:spPr/>
        <p:txBody>
          <a:bodyPr/>
          <a:lstStyle>
            <a:lvl1pPr>
              <a:defRPr/>
            </a:lvl1pPr>
          </a:lstStyle>
          <a:p>
            <a:pPr>
              <a:defRPr/>
            </a:pPr>
            <a:r>
              <a:rPr lang="en-US"/>
              <a:t>APOTEC</a:t>
            </a:r>
          </a:p>
        </p:txBody>
      </p:sp>
      <p:sp>
        <p:nvSpPr>
          <p:cNvPr id="6" name="Marcador de Posição do Número do Diapositivo 5">
            <a:extLst>
              <a:ext uri="{FF2B5EF4-FFF2-40B4-BE49-F238E27FC236}">
                <a16:creationId xmlns:a16="http://schemas.microsoft.com/office/drawing/2014/main" id="{3C0252B3-1F60-40F8-B63F-FB14DAB6EAC1}"/>
              </a:ext>
            </a:extLst>
          </p:cNvPr>
          <p:cNvSpPr>
            <a:spLocks noGrp="1"/>
          </p:cNvSpPr>
          <p:nvPr>
            <p:ph type="sldNum" sz="quarter" idx="12"/>
          </p:nvPr>
        </p:nvSpPr>
        <p:spPr/>
        <p:txBody>
          <a:bodyPr/>
          <a:lstStyle>
            <a:lvl1pPr>
              <a:defRPr/>
            </a:lvl1pPr>
          </a:lstStyle>
          <a:p>
            <a:pPr>
              <a:defRPr/>
            </a:pPr>
            <a:fld id="{02BA91BE-7A57-4786-B003-824E31BDF88E}" type="slidenum">
              <a:rPr lang="en-US" altLang="pt-PT"/>
              <a:pPr>
                <a:defRPr/>
              </a:pPr>
              <a:t>‹nº›</a:t>
            </a:fld>
            <a:endParaRPr lang="en-US" altLang="pt-PT"/>
          </a:p>
        </p:txBody>
      </p:sp>
    </p:spTree>
    <p:extLst>
      <p:ext uri="{BB962C8B-B14F-4D97-AF65-F5344CB8AC3E}">
        <p14:creationId xmlns:p14="http://schemas.microsoft.com/office/powerpoint/2010/main" val="715722554"/>
      </p:ext>
    </p:extLst>
  </p:cSld>
  <p:clrMapOvr>
    <a:masterClrMapping/>
  </p:clrMapOvr>
  <p:transition spd="slow" advClick="0" advTm="10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a:t>Clique para editar o estilo</a:t>
            </a:r>
            <a:endParaRPr lang="en-US"/>
          </a:p>
        </p:txBody>
      </p:sp>
      <p:sp>
        <p:nvSpPr>
          <p:cNvPr id="3" name="Marcador de Posição de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e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5" name="Marcador de Posição da Data 4">
            <a:extLst>
              <a:ext uri="{FF2B5EF4-FFF2-40B4-BE49-F238E27FC236}">
                <a16:creationId xmlns:a16="http://schemas.microsoft.com/office/drawing/2014/main" id="{9BF077F3-3615-43C0-875F-222C3228F005}"/>
              </a:ext>
            </a:extLst>
          </p:cNvPr>
          <p:cNvSpPr>
            <a:spLocks noGrp="1"/>
          </p:cNvSpPr>
          <p:nvPr>
            <p:ph type="dt" sz="half" idx="10"/>
          </p:nvPr>
        </p:nvSpPr>
        <p:spPr/>
        <p:txBody>
          <a:bodyPr/>
          <a:lstStyle>
            <a:lvl1pPr>
              <a:defRPr/>
            </a:lvl1pPr>
          </a:lstStyle>
          <a:p>
            <a:pPr>
              <a:defRPr/>
            </a:pPr>
            <a:fld id="{B78D9A3D-F1CA-4C81-A24F-F48C28026E18}" type="datetime1">
              <a:rPr lang="en-US"/>
              <a:pPr>
                <a:defRPr/>
              </a:pPr>
              <a:t>5/5/2020</a:t>
            </a:fld>
            <a:endParaRPr lang="en-US"/>
          </a:p>
        </p:txBody>
      </p:sp>
      <p:sp>
        <p:nvSpPr>
          <p:cNvPr id="6" name="Marcador de Posição do Rodapé 5">
            <a:extLst>
              <a:ext uri="{FF2B5EF4-FFF2-40B4-BE49-F238E27FC236}">
                <a16:creationId xmlns:a16="http://schemas.microsoft.com/office/drawing/2014/main" id="{68358394-B326-487B-B85F-8F0BF274665E}"/>
              </a:ext>
            </a:extLst>
          </p:cNvPr>
          <p:cNvSpPr>
            <a:spLocks noGrp="1"/>
          </p:cNvSpPr>
          <p:nvPr>
            <p:ph type="ftr" sz="quarter" idx="11"/>
          </p:nvPr>
        </p:nvSpPr>
        <p:spPr/>
        <p:txBody>
          <a:bodyPr/>
          <a:lstStyle>
            <a:lvl1pPr>
              <a:defRPr/>
            </a:lvl1pPr>
          </a:lstStyle>
          <a:p>
            <a:pPr>
              <a:defRPr/>
            </a:pPr>
            <a:r>
              <a:rPr lang="en-US"/>
              <a:t>APOTEC</a:t>
            </a:r>
          </a:p>
        </p:txBody>
      </p:sp>
      <p:sp>
        <p:nvSpPr>
          <p:cNvPr id="7" name="Marcador de Posição do Número do Diapositivo 6">
            <a:extLst>
              <a:ext uri="{FF2B5EF4-FFF2-40B4-BE49-F238E27FC236}">
                <a16:creationId xmlns:a16="http://schemas.microsoft.com/office/drawing/2014/main" id="{5034B218-E117-4DD9-B771-FA624B440643}"/>
              </a:ext>
            </a:extLst>
          </p:cNvPr>
          <p:cNvSpPr>
            <a:spLocks noGrp="1"/>
          </p:cNvSpPr>
          <p:nvPr>
            <p:ph type="sldNum" sz="quarter" idx="12"/>
          </p:nvPr>
        </p:nvSpPr>
        <p:spPr/>
        <p:txBody>
          <a:bodyPr/>
          <a:lstStyle>
            <a:lvl1pPr>
              <a:defRPr/>
            </a:lvl1pPr>
          </a:lstStyle>
          <a:p>
            <a:pPr>
              <a:defRPr/>
            </a:pPr>
            <a:fld id="{3A138233-1F33-4863-8FCE-8F63BB7C37D5}" type="slidenum">
              <a:rPr lang="en-US" altLang="pt-PT"/>
              <a:pPr>
                <a:defRPr/>
              </a:pPr>
              <a:t>‹nº›</a:t>
            </a:fld>
            <a:endParaRPr lang="en-US" altLang="pt-PT"/>
          </a:p>
        </p:txBody>
      </p:sp>
    </p:spTree>
    <p:extLst>
      <p:ext uri="{BB962C8B-B14F-4D97-AF65-F5344CB8AC3E}">
        <p14:creationId xmlns:p14="http://schemas.microsoft.com/office/powerpoint/2010/main" val="2850486078"/>
      </p:ext>
    </p:extLst>
  </p:cSld>
  <p:clrMapOvr>
    <a:masterClrMapping/>
  </p:clrMapOvr>
  <p:transition spd="slow" advClick="0" advTm="10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lstStyle>
            <a:lvl1pPr>
              <a:defRPr sz="4000" b="0" i="0" cap="none" baseline="0"/>
            </a:lvl1pPr>
          </a:lstStyle>
          <a:p>
            <a:r>
              <a:rPr lang="pt-PT"/>
              <a:t>Clique para editar o estilo</a:t>
            </a:r>
            <a:endParaRPr lang="en-US"/>
          </a:p>
        </p:txBody>
      </p:sp>
      <p:sp>
        <p:nvSpPr>
          <p:cNvPr id="3" name="Marcador de Posição do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pt-PT"/>
              <a:t>Clique para editar os estilos</a:t>
            </a:r>
          </a:p>
        </p:txBody>
      </p:sp>
      <p:sp>
        <p:nvSpPr>
          <p:cNvPr id="4" name="Marcador de Posição do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pt-PT"/>
              <a:t>Clique para editar os estilos</a:t>
            </a:r>
          </a:p>
        </p:txBody>
      </p:sp>
      <p:sp>
        <p:nvSpPr>
          <p:cNvPr id="5" name="Marcador de Posição de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6" name="Marcador de Posição de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7" name="Marcador de Posição da Data 25">
            <a:extLst>
              <a:ext uri="{FF2B5EF4-FFF2-40B4-BE49-F238E27FC236}">
                <a16:creationId xmlns:a16="http://schemas.microsoft.com/office/drawing/2014/main" id="{36B8C647-AF40-41C3-A0F5-6F536EB8B9FB}"/>
              </a:ext>
            </a:extLst>
          </p:cNvPr>
          <p:cNvSpPr>
            <a:spLocks noGrp="1"/>
          </p:cNvSpPr>
          <p:nvPr>
            <p:ph type="dt" sz="half" idx="10"/>
          </p:nvPr>
        </p:nvSpPr>
        <p:spPr/>
        <p:txBody>
          <a:bodyPr rtlCol="0"/>
          <a:lstStyle>
            <a:lvl1pPr>
              <a:defRPr/>
            </a:lvl1pPr>
          </a:lstStyle>
          <a:p>
            <a:pPr>
              <a:defRPr/>
            </a:pPr>
            <a:fld id="{EE32271C-A03A-4B3A-BB45-9423148550D2}" type="datetime1">
              <a:rPr lang="en-US"/>
              <a:pPr>
                <a:defRPr/>
              </a:pPr>
              <a:t>5/5/2020</a:t>
            </a:fld>
            <a:endParaRPr lang="en-US"/>
          </a:p>
        </p:txBody>
      </p:sp>
      <p:sp>
        <p:nvSpPr>
          <p:cNvPr id="8" name="Marcador de Posição do Número do Diapositivo 26">
            <a:extLst>
              <a:ext uri="{FF2B5EF4-FFF2-40B4-BE49-F238E27FC236}">
                <a16:creationId xmlns:a16="http://schemas.microsoft.com/office/drawing/2014/main" id="{B4D7EA8B-D667-438F-8D24-30D5500EC75D}"/>
              </a:ext>
            </a:extLst>
          </p:cNvPr>
          <p:cNvSpPr>
            <a:spLocks noGrp="1"/>
          </p:cNvSpPr>
          <p:nvPr>
            <p:ph type="sldNum" sz="quarter" idx="11"/>
          </p:nvPr>
        </p:nvSpPr>
        <p:spPr/>
        <p:txBody>
          <a:bodyPr/>
          <a:lstStyle>
            <a:lvl1pPr>
              <a:defRPr/>
            </a:lvl1pPr>
          </a:lstStyle>
          <a:p>
            <a:pPr>
              <a:defRPr/>
            </a:pPr>
            <a:fld id="{3394CDFE-81CA-4F14-A7CB-8BF246DA33A5}" type="slidenum">
              <a:rPr lang="en-US" altLang="pt-PT"/>
              <a:pPr>
                <a:defRPr/>
              </a:pPr>
              <a:t>‹nº›</a:t>
            </a:fld>
            <a:endParaRPr lang="en-US" altLang="pt-PT"/>
          </a:p>
        </p:txBody>
      </p:sp>
      <p:sp>
        <p:nvSpPr>
          <p:cNvPr id="9" name="Marcador de Posição do Rodapé 27">
            <a:extLst>
              <a:ext uri="{FF2B5EF4-FFF2-40B4-BE49-F238E27FC236}">
                <a16:creationId xmlns:a16="http://schemas.microsoft.com/office/drawing/2014/main" id="{533CD67B-5A90-4B57-AC32-62A3D84F9546}"/>
              </a:ext>
            </a:extLst>
          </p:cNvPr>
          <p:cNvSpPr>
            <a:spLocks noGrp="1"/>
          </p:cNvSpPr>
          <p:nvPr>
            <p:ph type="ftr" sz="quarter" idx="12"/>
          </p:nvPr>
        </p:nvSpPr>
        <p:spPr/>
        <p:txBody>
          <a:bodyPr rtlCol="0"/>
          <a:lstStyle>
            <a:lvl1pPr>
              <a:defRPr/>
            </a:lvl1pPr>
          </a:lstStyle>
          <a:p>
            <a:pPr>
              <a:defRPr/>
            </a:pPr>
            <a:r>
              <a:rPr lang="en-US"/>
              <a:t>APOTEC</a:t>
            </a:r>
          </a:p>
        </p:txBody>
      </p:sp>
    </p:spTree>
    <p:extLst>
      <p:ext uri="{BB962C8B-B14F-4D97-AF65-F5344CB8AC3E}">
        <p14:creationId xmlns:p14="http://schemas.microsoft.com/office/powerpoint/2010/main" val="3033625855"/>
      </p:ext>
    </p:extLst>
  </p:cSld>
  <p:clrMapOvr>
    <a:masterClrMapping/>
  </p:clrMapOvr>
  <p:transition spd="slow" advClick="0" advTm="10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lstStyle>
            <a:lvl1pPr>
              <a:defRPr sz="4000">
                <a:solidFill>
                  <a:schemeClr val="tx2"/>
                </a:solidFill>
              </a:defRPr>
            </a:lvl1pPr>
          </a:lstStyle>
          <a:p>
            <a:r>
              <a:rPr lang="pt-PT"/>
              <a:t>Clique para editar o estilo</a:t>
            </a:r>
            <a:endParaRPr lang="en-US"/>
          </a:p>
        </p:txBody>
      </p:sp>
      <p:sp>
        <p:nvSpPr>
          <p:cNvPr id="3" name="Marcador de Posição da Data 2">
            <a:extLst>
              <a:ext uri="{FF2B5EF4-FFF2-40B4-BE49-F238E27FC236}">
                <a16:creationId xmlns:a16="http://schemas.microsoft.com/office/drawing/2014/main" id="{92716A43-45B5-43A8-839E-F72EB1CA6A03}"/>
              </a:ext>
            </a:extLst>
          </p:cNvPr>
          <p:cNvSpPr>
            <a:spLocks noGrp="1"/>
          </p:cNvSpPr>
          <p:nvPr>
            <p:ph type="dt" sz="half" idx="10"/>
          </p:nvPr>
        </p:nvSpPr>
        <p:spPr>
          <a:xfrm>
            <a:off x="6583363" y="612775"/>
            <a:ext cx="957262" cy="457200"/>
          </a:xfrm>
        </p:spPr>
        <p:txBody>
          <a:bodyPr/>
          <a:lstStyle>
            <a:lvl1pPr>
              <a:defRPr/>
            </a:lvl1pPr>
          </a:lstStyle>
          <a:p>
            <a:pPr>
              <a:defRPr/>
            </a:pPr>
            <a:fld id="{F19EC6D5-BEC2-485C-A953-31AC45B2514E}" type="datetime1">
              <a:rPr lang="en-US"/>
              <a:pPr>
                <a:defRPr/>
              </a:pPr>
              <a:t>5/5/2020</a:t>
            </a:fld>
            <a:endParaRPr lang="en-US"/>
          </a:p>
        </p:txBody>
      </p:sp>
      <p:sp>
        <p:nvSpPr>
          <p:cNvPr id="4" name="Marcador de Posição do Rodapé 3">
            <a:extLst>
              <a:ext uri="{FF2B5EF4-FFF2-40B4-BE49-F238E27FC236}">
                <a16:creationId xmlns:a16="http://schemas.microsoft.com/office/drawing/2014/main" id="{3F681698-B77C-4EFB-A7E8-C0333E3056E3}"/>
              </a:ext>
            </a:extLst>
          </p:cNvPr>
          <p:cNvSpPr>
            <a:spLocks noGrp="1"/>
          </p:cNvSpPr>
          <p:nvPr>
            <p:ph type="ftr" sz="quarter" idx="11"/>
          </p:nvPr>
        </p:nvSpPr>
        <p:spPr/>
        <p:txBody>
          <a:bodyPr/>
          <a:lstStyle>
            <a:lvl1pPr>
              <a:defRPr/>
            </a:lvl1pPr>
          </a:lstStyle>
          <a:p>
            <a:pPr>
              <a:defRPr/>
            </a:pPr>
            <a:r>
              <a:rPr lang="en-US"/>
              <a:t>APOTEC</a:t>
            </a:r>
          </a:p>
        </p:txBody>
      </p:sp>
      <p:sp>
        <p:nvSpPr>
          <p:cNvPr id="5" name="Marcador de Posição do Número do Diapositivo 4">
            <a:extLst>
              <a:ext uri="{FF2B5EF4-FFF2-40B4-BE49-F238E27FC236}">
                <a16:creationId xmlns:a16="http://schemas.microsoft.com/office/drawing/2014/main" id="{654CAD3A-53CF-4A7B-A6BD-37A2E7F00EB8}"/>
              </a:ext>
            </a:extLst>
          </p:cNvPr>
          <p:cNvSpPr>
            <a:spLocks noGrp="1"/>
          </p:cNvSpPr>
          <p:nvPr>
            <p:ph type="sldNum" sz="quarter" idx="12"/>
          </p:nvPr>
        </p:nvSpPr>
        <p:spPr/>
        <p:txBody>
          <a:bodyPr/>
          <a:lstStyle>
            <a:lvl1pPr>
              <a:defRPr/>
            </a:lvl1pPr>
          </a:lstStyle>
          <a:p>
            <a:pPr>
              <a:defRPr/>
            </a:pPr>
            <a:fld id="{A2E3C184-70C6-4BA3-B69E-97EC476F615A}" type="slidenum">
              <a:rPr lang="en-US" altLang="pt-PT"/>
              <a:pPr>
                <a:defRPr/>
              </a:pPr>
              <a:t>‹nº›</a:t>
            </a:fld>
            <a:endParaRPr lang="en-US" altLang="pt-PT"/>
          </a:p>
        </p:txBody>
      </p:sp>
    </p:spTree>
    <p:extLst>
      <p:ext uri="{BB962C8B-B14F-4D97-AF65-F5344CB8AC3E}">
        <p14:creationId xmlns:p14="http://schemas.microsoft.com/office/powerpoint/2010/main" val="1301664494"/>
      </p:ext>
    </p:extLst>
  </p:cSld>
  <p:clrMapOvr>
    <a:masterClrMapping/>
  </p:clrMapOvr>
  <p:transition spd="slow" advClick="0" advTm="10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4CE74D2D-95B6-48A5-98C9-E6D3E3AD11CE}"/>
              </a:ext>
            </a:extLst>
          </p:cNvPr>
          <p:cNvSpPr>
            <a:spLocks noGrp="1"/>
          </p:cNvSpPr>
          <p:nvPr>
            <p:ph type="dt" sz="half" idx="10"/>
          </p:nvPr>
        </p:nvSpPr>
        <p:spPr/>
        <p:txBody>
          <a:bodyPr/>
          <a:lstStyle>
            <a:lvl1pPr>
              <a:defRPr/>
            </a:lvl1pPr>
          </a:lstStyle>
          <a:p>
            <a:pPr>
              <a:defRPr/>
            </a:pPr>
            <a:fld id="{F81B6C0D-1595-444B-97DB-C20D187466BA}" type="datetime1">
              <a:rPr lang="en-US"/>
              <a:pPr>
                <a:defRPr/>
              </a:pPr>
              <a:t>5/5/2020</a:t>
            </a:fld>
            <a:endParaRPr lang="en-US"/>
          </a:p>
        </p:txBody>
      </p:sp>
      <p:sp>
        <p:nvSpPr>
          <p:cNvPr id="3" name="Marcador de Posição do Rodapé 2">
            <a:extLst>
              <a:ext uri="{FF2B5EF4-FFF2-40B4-BE49-F238E27FC236}">
                <a16:creationId xmlns:a16="http://schemas.microsoft.com/office/drawing/2014/main" id="{08067B4D-A9AE-46B6-A4A6-33C70F5ADEF1}"/>
              </a:ext>
            </a:extLst>
          </p:cNvPr>
          <p:cNvSpPr>
            <a:spLocks noGrp="1"/>
          </p:cNvSpPr>
          <p:nvPr>
            <p:ph type="ftr" sz="quarter" idx="11"/>
          </p:nvPr>
        </p:nvSpPr>
        <p:spPr/>
        <p:txBody>
          <a:bodyPr/>
          <a:lstStyle>
            <a:lvl1pPr>
              <a:defRPr/>
            </a:lvl1pPr>
          </a:lstStyle>
          <a:p>
            <a:pPr>
              <a:defRPr/>
            </a:pPr>
            <a:r>
              <a:rPr lang="en-US"/>
              <a:t>APOTEC</a:t>
            </a:r>
          </a:p>
        </p:txBody>
      </p:sp>
      <p:sp>
        <p:nvSpPr>
          <p:cNvPr id="4" name="Marcador de Posição do Número do Diapositivo 3">
            <a:extLst>
              <a:ext uri="{FF2B5EF4-FFF2-40B4-BE49-F238E27FC236}">
                <a16:creationId xmlns:a16="http://schemas.microsoft.com/office/drawing/2014/main" id="{D60D7E20-122C-4A5C-B777-0836F02205AB}"/>
              </a:ext>
            </a:extLst>
          </p:cNvPr>
          <p:cNvSpPr>
            <a:spLocks noGrp="1"/>
          </p:cNvSpPr>
          <p:nvPr>
            <p:ph type="sldNum" sz="quarter" idx="12"/>
          </p:nvPr>
        </p:nvSpPr>
        <p:spPr/>
        <p:txBody>
          <a:bodyPr/>
          <a:lstStyle>
            <a:lvl1pPr>
              <a:defRPr/>
            </a:lvl1pPr>
          </a:lstStyle>
          <a:p>
            <a:pPr>
              <a:defRPr/>
            </a:pPr>
            <a:fld id="{BF24AC4A-3B66-4E68-85FA-F772AF9FB2F1}" type="slidenum">
              <a:rPr lang="en-US" altLang="pt-PT"/>
              <a:pPr>
                <a:defRPr/>
              </a:pPr>
              <a:t>‹nº›</a:t>
            </a:fld>
            <a:endParaRPr lang="en-US" altLang="pt-PT"/>
          </a:p>
        </p:txBody>
      </p:sp>
    </p:spTree>
    <p:extLst>
      <p:ext uri="{BB962C8B-B14F-4D97-AF65-F5344CB8AC3E}">
        <p14:creationId xmlns:p14="http://schemas.microsoft.com/office/powerpoint/2010/main" val="4160848560"/>
      </p:ext>
    </p:extLst>
  </p:cSld>
  <p:clrMapOvr>
    <a:masterClrMapping/>
  </p:clrMapOvr>
  <p:transition spd="slow" advClick="0" advTm="10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lang="pt-PT"/>
              <a:t>Clique para editar o estilo</a:t>
            </a:r>
            <a:endParaRPr lang="en-US"/>
          </a:p>
        </p:txBody>
      </p:sp>
      <p:sp>
        <p:nvSpPr>
          <p:cNvPr id="3" name="Marcador de Posição do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pt-PT"/>
              <a:t>Clique para editar os estilos</a:t>
            </a:r>
          </a:p>
        </p:txBody>
      </p:sp>
      <p:sp>
        <p:nvSpPr>
          <p:cNvPr id="4" name="Marcador de Posição de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5" name="Marcador de Posição da Data 4">
            <a:extLst>
              <a:ext uri="{FF2B5EF4-FFF2-40B4-BE49-F238E27FC236}">
                <a16:creationId xmlns:a16="http://schemas.microsoft.com/office/drawing/2014/main" id="{5F852E37-E90E-4C97-9F9D-18ACAFB1F163}"/>
              </a:ext>
            </a:extLst>
          </p:cNvPr>
          <p:cNvSpPr>
            <a:spLocks noGrp="1"/>
          </p:cNvSpPr>
          <p:nvPr>
            <p:ph type="dt" sz="half" idx="10"/>
          </p:nvPr>
        </p:nvSpPr>
        <p:spPr/>
        <p:txBody>
          <a:bodyPr/>
          <a:lstStyle>
            <a:lvl1pPr>
              <a:defRPr/>
            </a:lvl1pPr>
          </a:lstStyle>
          <a:p>
            <a:pPr>
              <a:defRPr/>
            </a:pPr>
            <a:fld id="{DC857C5A-AE4E-49F9-83CF-F6D52ACBC27B}" type="datetime1">
              <a:rPr lang="en-US"/>
              <a:pPr>
                <a:defRPr/>
              </a:pPr>
              <a:t>5/5/2020</a:t>
            </a:fld>
            <a:endParaRPr lang="en-US"/>
          </a:p>
        </p:txBody>
      </p:sp>
      <p:sp>
        <p:nvSpPr>
          <p:cNvPr id="6" name="Marcador de Posição do Rodapé 5">
            <a:extLst>
              <a:ext uri="{FF2B5EF4-FFF2-40B4-BE49-F238E27FC236}">
                <a16:creationId xmlns:a16="http://schemas.microsoft.com/office/drawing/2014/main" id="{8AF071E8-173B-406A-812D-1547E2F0C009}"/>
              </a:ext>
            </a:extLst>
          </p:cNvPr>
          <p:cNvSpPr>
            <a:spLocks noGrp="1"/>
          </p:cNvSpPr>
          <p:nvPr>
            <p:ph type="ftr" sz="quarter" idx="11"/>
          </p:nvPr>
        </p:nvSpPr>
        <p:spPr/>
        <p:txBody>
          <a:bodyPr/>
          <a:lstStyle>
            <a:lvl1pPr>
              <a:defRPr/>
            </a:lvl1pPr>
          </a:lstStyle>
          <a:p>
            <a:pPr>
              <a:defRPr/>
            </a:pPr>
            <a:r>
              <a:rPr lang="en-US"/>
              <a:t>APOTEC</a:t>
            </a:r>
          </a:p>
        </p:txBody>
      </p:sp>
      <p:sp>
        <p:nvSpPr>
          <p:cNvPr id="7" name="Marcador de Posição do Número do Diapositivo 6">
            <a:extLst>
              <a:ext uri="{FF2B5EF4-FFF2-40B4-BE49-F238E27FC236}">
                <a16:creationId xmlns:a16="http://schemas.microsoft.com/office/drawing/2014/main" id="{7F766EB5-52DF-4EA6-91EC-29DB4CEE4BEE}"/>
              </a:ext>
            </a:extLst>
          </p:cNvPr>
          <p:cNvSpPr>
            <a:spLocks noGrp="1"/>
          </p:cNvSpPr>
          <p:nvPr>
            <p:ph type="sldNum" sz="quarter" idx="12"/>
          </p:nvPr>
        </p:nvSpPr>
        <p:spPr/>
        <p:txBody>
          <a:bodyPr/>
          <a:lstStyle>
            <a:lvl1pPr>
              <a:defRPr/>
            </a:lvl1pPr>
          </a:lstStyle>
          <a:p>
            <a:pPr>
              <a:defRPr/>
            </a:pPr>
            <a:fld id="{2A5D3BFA-C8BB-4A8A-A3AE-0CC4795C4F0A}" type="slidenum">
              <a:rPr lang="en-US" altLang="pt-PT"/>
              <a:pPr>
                <a:defRPr/>
              </a:pPr>
              <a:t>‹nº›</a:t>
            </a:fld>
            <a:endParaRPr lang="en-US" altLang="pt-PT"/>
          </a:p>
        </p:txBody>
      </p:sp>
    </p:spTree>
    <p:extLst>
      <p:ext uri="{BB962C8B-B14F-4D97-AF65-F5344CB8AC3E}">
        <p14:creationId xmlns:p14="http://schemas.microsoft.com/office/powerpoint/2010/main" val="2624039729"/>
      </p:ext>
    </p:extLst>
  </p:cSld>
  <p:clrMapOvr>
    <a:masterClrMapping/>
  </p:clrMapOvr>
  <p:transition spd="slow" advClick="0" advTm="10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pt-PT"/>
              <a:t>Clique para editar o estilo</a:t>
            </a:r>
            <a:endParaRPr lang="en-US"/>
          </a:p>
        </p:txBody>
      </p:sp>
      <p:sp>
        <p:nvSpPr>
          <p:cNvPr id="3" name="Marcador de Posição d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pt-PT" noProof="0"/>
              <a:t>Clique no ícone para adicionar uma imagem</a:t>
            </a:r>
            <a:endParaRPr lang="en-US" noProof="0" dirty="0"/>
          </a:p>
        </p:txBody>
      </p:sp>
      <p:sp>
        <p:nvSpPr>
          <p:cNvPr id="4" name="Marcador de Posição do Texto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pt-PT"/>
              <a:t>Clique para editar os estilos</a:t>
            </a:r>
          </a:p>
        </p:txBody>
      </p:sp>
      <p:sp>
        <p:nvSpPr>
          <p:cNvPr id="5" name="Marcador de Posição da Data 4">
            <a:extLst>
              <a:ext uri="{FF2B5EF4-FFF2-40B4-BE49-F238E27FC236}">
                <a16:creationId xmlns:a16="http://schemas.microsoft.com/office/drawing/2014/main" id="{B62278EB-FC29-42B3-95FD-0AD841569994}"/>
              </a:ext>
            </a:extLst>
          </p:cNvPr>
          <p:cNvSpPr>
            <a:spLocks noGrp="1"/>
          </p:cNvSpPr>
          <p:nvPr>
            <p:ph type="dt" sz="half" idx="10"/>
          </p:nvPr>
        </p:nvSpPr>
        <p:spPr/>
        <p:txBody>
          <a:bodyPr/>
          <a:lstStyle>
            <a:lvl1pPr>
              <a:defRPr/>
            </a:lvl1pPr>
          </a:lstStyle>
          <a:p>
            <a:pPr>
              <a:defRPr/>
            </a:pPr>
            <a:fld id="{31E3E135-2374-48D7-8845-5790B97BF967}" type="datetime1">
              <a:rPr lang="en-US"/>
              <a:pPr>
                <a:defRPr/>
              </a:pPr>
              <a:t>5/5/2020</a:t>
            </a:fld>
            <a:endParaRPr lang="en-US"/>
          </a:p>
        </p:txBody>
      </p:sp>
      <p:sp>
        <p:nvSpPr>
          <p:cNvPr id="6" name="Marcador de Posição do Rodapé 5">
            <a:extLst>
              <a:ext uri="{FF2B5EF4-FFF2-40B4-BE49-F238E27FC236}">
                <a16:creationId xmlns:a16="http://schemas.microsoft.com/office/drawing/2014/main" id="{4D170E00-3CB7-4398-A679-D1096A83795E}"/>
              </a:ext>
            </a:extLst>
          </p:cNvPr>
          <p:cNvSpPr>
            <a:spLocks noGrp="1"/>
          </p:cNvSpPr>
          <p:nvPr>
            <p:ph type="ftr" sz="quarter" idx="11"/>
          </p:nvPr>
        </p:nvSpPr>
        <p:spPr/>
        <p:txBody>
          <a:bodyPr/>
          <a:lstStyle>
            <a:lvl1pPr>
              <a:defRPr/>
            </a:lvl1pPr>
          </a:lstStyle>
          <a:p>
            <a:pPr>
              <a:defRPr/>
            </a:pPr>
            <a:r>
              <a:rPr lang="en-US"/>
              <a:t>APOTEC</a:t>
            </a:r>
          </a:p>
        </p:txBody>
      </p:sp>
      <p:sp>
        <p:nvSpPr>
          <p:cNvPr id="7" name="Marcador de Posição do Número do Diapositivo 6">
            <a:extLst>
              <a:ext uri="{FF2B5EF4-FFF2-40B4-BE49-F238E27FC236}">
                <a16:creationId xmlns:a16="http://schemas.microsoft.com/office/drawing/2014/main" id="{21722691-B097-4819-B5E1-4205027D9ECB}"/>
              </a:ext>
            </a:extLst>
          </p:cNvPr>
          <p:cNvSpPr>
            <a:spLocks noGrp="1"/>
          </p:cNvSpPr>
          <p:nvPr>
            <p:ph type="sldNum" sz="quarter" idx="12"/>
          </p:nvPr>
        </p:nvSpPr>
        <p:spPr/>
        <p:txBody>
          <a:bodyPr/>
          <a:lstStyle>
            <a:lvl1pPr>
              <a:defRPr/>
            </a:lvl1pPr>
          </a:lstStyle>
          <a:p>
            <a:pPr>
              <a:defRPr/>
            </a:pPr>
            <a:fld id="{8E13420F-C27F-4D97-AF8F-7F699332EAE4}" type="slidenum">
              <a:rPr lang="en-US" altLang="pt-PT"/>
              <a:pPr>
                <a:defRPr/>
              </a:pPr>
              <a:t>‹nº›</a:t>
            </a:fld>
            <a:endParaRPr lang="en-US" altLang="pt-PT"/>
          </a:p>
        </p:txBody>
      </p:sp>
    </p:spTree>
    <p:extLst>
      <p:ext uri="{BB962C8B-B14F-4D97-AF65-F5344CB8AC3E}">
        <p14:creationId xmlns:p14="http://schemas.microsoft.com/office/powerpoint/2010/main" val="1433903071"/>
      </p:ext>
    </p:extLst>
  </p:cSld>
  <p:clrMapOvr>
    <a:masterClrMapping/>
  </p:clrMapOvr>
  <p:transition spd="slow" advClick="0" advTm="10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ângulo 27">
            <a:extLst>
              <a:ext uri="{FF2B5EF4-FFF2-40B4-BE49-F238E27FC236}">
                <a16:creationId xmlns:a16="http://schemas.microsoft.com/office/drawing/2014/main" id="{67A9E0C8-5FAB-4DF5-B0C0-662DEA8C9C5E}"/>
              </a:ext>
            </a:extLst>
          </p:cNvPr>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Rectângulo 28">
            <a:extLst>
              <a:ext uri="{FF2B5EF4-FFF2-40B4-BE49-F238E27FC236}">
                <a16:creationId xmlns:a16="http://schemas.microsoft.com/office/drawing/2014/main" id="{2FBD4174-2012-4029-9764-D2E652F703FC}"/>
              </a:ext>
            </a:extLst>
          </p:cNvPr>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Rectângulo 29">
            <a:extLst>
              <a:ext uri="{FF2B5EF4-FFF2-40B4-BE49-F238E27FC236}">
                <a16:creationId xmlns:a16="http://schemas.microsoft.com/office/drawing/2014/main" id="{B44ED404-4D32-4A99-922B-F805D8C49A38}"/>
              </a:ext>
            </a:extLst>
          </p:cNvPr>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Rectângulo 30">
            <a:extLst>
              <a:ext uri="{FF2B5EF4-FFF2-40B4-BE49-F238E27FC236}">
                <a16:creationId xmlns:a16="http://schemas.microsoft.com/office/drawing/2014/main" id="{ED4E706D-D3CF-471C-9880-8F07EBD8D912}"/>
              </a:ext>
            </a:extLst>
          </p:cNvPr>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Rectângulo 31">
            <a:extLst>
              <a:ext uri="{FF2B5EF4-FFF2-40B4-BE49-F238E27FC236}">
                <a16:creationId xmlns:a16="http://schemas.microsoft.com/office/drawing/2014/main" id="{C65395DB-6B8F-4E6F-AB25-B05F442AA32A}"/>
              </a:ext>
            </a:extLst>
          </p:cNvPr>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33" name="Rectângulo arredondado 32">
            <a:extLst>
              <a:ext uri="{FF2B5EF4-FFF2-40B4-BE49-F238E27FC236}">
                <a16:creationId xmlns:a16="http://schemas.microsoft.com/office/drawing/2014/main" id="{5D9510B8-F21D-471C-AD12-74A57CA26147}"/>
              </a:ext>
            </a:extLst>
          </p:cNvPr>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34" name="Rectângulo arredondado 33">
            <a:extLst>
              <a:ext uri="{FF2B5EF4-FFF2-40B4-BE49-F238E27FC236}">
                <a16:creationId xmlns:a16="http://schemas.microsoft.com/office/drawing/2014/main" id="{FF79C60B-9CC6-4023-B346-FF3B39B1043C}"/>
              </a:ext>
            </a:extLst>
          </p:cNvPr>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Rectângulo 34">
            <a:extLst>
              <a:ext uri="{FF2B5EF4-FFF2-40B4-BE49-F238E27FC236}">
                <a16:creationId xmlns:a16="http://schemas.microsoft.com/office/drawing/2014/main" id="{7A6ECA79-D847-47C1-8CA3-76786EA7A9FE}"/>
              </a:ext>
            </a:extLst>
          </p:cNvPr>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6" name="Rectângulo 35">
            <a:extLst>
              <a:ext uri="{FF2B5EF4-FFF2-40B4-BE49-F238E27FC236}">
                <a16:creationId xmlns:a16="http://schemas.microsoft.com/office/drawing/2014/main" id="{72DEE765-8850-4561-A246-6100E1AD5645}"/>
              </a:ext>
            </a:extLst>
          </p:cNvPr>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7" name="Rectângulo 36">
            <a:extLst>
              <a:ext uri="{FF2B5EF4-FFF2-40B4-BE49-F238E27FC236}">
                <a16:creationId xmlns:a16="http://schemas.microsoft.com/office/drawing/2014/main" id="{1BC34FD4-76AD-42A5-ABE3-E55B85E01127}"/>
              </a:ext>
            </a:extLst>
          </p:cNvPr>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Rectângulo 37">
            <a:extLst>
              <a:ext uri="{FF2B5EF4-FFF2-40B4-BE49-F238E27FC236}">
                <a16:creationId xmlns:a16="http://schemas.microsoft.com/office/drawing/2014/main" id="{08B3EEC9-8792-4227-9265-17FAC3FCE5B7}"/>
              </a:ext>
            </a:extLst>
          </p:cNvPr>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Rectângulo 38">
            <a:extLst>
              <a:ext uri="{FF2B5EF4-FFF2-40B4-BE49-F238E27FC236}">
                <a16:creationId xmlns:a16="http://schemas.microsoft.com/office/drawing/2014/main" id="{45A2015C-E849-486A-B632-E7DDCA3A47C5}"/>
              </a:ext>
            </a:extLst>
          </p:cNvPr>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Rectângulo 39">
            <a:extLst>
              <a:ext uri="{FF2B5EF4-FFF2-40B4-BE49-F238E27FC236}">
                <a16:creationId xmlns:a16="http://schemas.microsoft.com/office/drawing/2014/main" id="{937FE76C-A888-4CC7-83C5-A8AB0150067F}"/>
              </a:ext>
            </a:extLst>
          </p:cNvPr>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39" name="Marcador de Posição do Título 21">
            <a:extLst>
              <a:ext uri="{FF2B5EF4-FFF2-40B4-BE49-F238E27FC236}">
                <a16:creationId xmlns:a16="http://schemas.microsoft.com/office/drawing/2014/main" id="{AE9EBBE8-B7F3-4174-84A4-63C96AC6093D}"/>
              </a:ext>
            </a:extLst>
          </p:cNvPr>
          <p:cNvSpPr>
            <a:spLocks noGrp="1"/>
          </p:cNvSpPr>
          <p:nvPr>
            <p:ph type="title"/>
          </p:nvPr>
        </p:nvSpPr>
        <p:spPr bwMode="auto">
          <a:xfrm>
            <a:off x="457200" y="1143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PT" altLang="pt-PT"/>
              <a:t>Clique para editar o estilo</a:t>
            </a:r>
            <a:endParaRPr lang="en-US" altLang="pt-PT"/>
          </a:p>
        </p:txBody>
      </p:sp>
      <p:sp>
        <p:nvSpPr>
          <p:cNvPr id="1040" name="Marcador de Posição do Texto 12">
            <a:extLst>
              <a:ext uri="{FF2B5EF4-FFF2-40B4-BE49-F238E27FC236}">
                <a16:creationId xmlns:a16="http://schemas.microsoft.com/office/drawing/2014/main" id="{7FF1770E-C99A-4AD4-8D2E-BECDE320D201}"/>
              </a:ext>
            </a:extLst>
          </p:cNvPr>
          <p:cNvSpPr>
            <a:spLocks noGrp="1"/>
          </p:cNvSpPr>
          <p:nvPr>
            <p:ph type="body" idx="1"/>
          </p:nvPr>
        </p:nvSpPr>
        <p:spPr bwMode="auto">
          <a:xfrm>
            <a:off x="457200" y="2249488"/>
            <a:ext cx="8229600" cy="432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PT" altLang="pt-PT"/>
              <a:t>Clique para editar os estilos</a:t>
            </a:r>
          </a:p>
          <a:p>
            <a:pPr lvl="1"/>
            <a:r>
              <a:rPr lang="pt-PT" altLang="pt-PT"/>
              <a:t>Segundo nível</a:t>
            </a:r>
          </a:p>
          <a:p>
            <a:pPr lvl="2"/>
            <a:r>
              <a:rPr lang="pt-PT" altLang="pt-PT"/>
              <a:t>Terceiro nível</a:t>
            </a:r>
          </a:p>
          <a:p>
            <a:pPr lvl="3"/>
            <a:r>
              <a:rPr lang="pt-PT" altLang="pt-PT"/>
              <a:t>Quarto nível</a:t>
            </a:r>
          </a:p>
          <a:p>
            <a:pPr lvl="4"/>
            <a:r>
              <a:rPr lang="pt-PT" altLang="pt-PT"/>
              <a:t>Quinto nível</a:t>
            </a:r>
            <a:endParaRPr lang="en-US" altLang="pt-PT"/>
          </a:p>
        </p:txBody>
      </p:sp>
      <p:sp>
        <p:nvSpPr>
          <p:cNvPr id="14" name="Marcador de Posição da Data 13">
            <a:extLst>
              <a:ext uri="{FF2B5EF4-FFF2-40B4-BE49-F238E27FC236}">
                <a16:creationId xmlns:a16="http://schemas.microsoft.com/office/drawing/2014/main" id="{BF29D006-15F1-4A89-9650-54A4CF61B481}"/>
              </a:ext>
            </a:extLst>
          </p:cNvPr>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cs typeface="+mn-cs"/>
              </a:defRPr>
            </a:lvl1pPr>
          </a:lstStyle>
          <a:p>
            <a:pPr>
              <a:defRPr/>
            </a:pPr>
            <a:fld id="{18DF6D2F-077F-44AC-A7CE-1B14BE7561C5}" type="datetime1">
              <a:rPr lang="en-US"/>
              <a:pPr>
                <a:defRPr/>
              </a:pPr>
              <a:t>5/5/2020</a:t>
            </a:fld>
            <a:endParaRPr lang="en-US" dirty="0"/>
          </a:p>
        </p:txBody>
      </p:sp>
      <p:sp>
        <p:nvSpPr>
          <p:cNvPr id="3" name="Marcador de Posição do Rodapé 2">
            <a:extLst>
              <a:ext uri="{FF2B5EF4-FFF2-40B4-BE49-F238E27FC236}">
                <a16:creationId xmlns:a16="http://schemas.microsoft.com/office/drawing/2014/main" id="{9BAEE2DF-8C73-42EE-AD22-683E06FFE276}"/>
              </a:ext>
            </a:extLst>
          </p:cNvPr>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cs typeface="+mn-cs"/>
              </a:defRPr>
            </a:lvl1pPr>
          </a:lstStyle>
          <a:p>
            <a:pPr>
              <a:defRPr/>
            </a:pPr>
            <a:r>
              <a:rPr lang="en-US"/>
              <a:t>APOTEC</a:t>
            </a:r>
          </a:p>
        </p:txBody>
      </p:sp>
      <p:sp>
        <p:nvSpPr>
          <p:cNvPr id="23" name="Marcador de Posição do Número do Diapositivo 22">
            <a:extLst>
              <a:ext uri="{FF2B5EF4-FFF2-40B4-BE49-F238E27FC236}">
                <a16:creationId xmlns:a16="http://schemas.microsoft.com/office/drawing/2014/main" id="{1D7FE169-99A1-4442-BF5B-2129ABB6B081}"/>
              </a:ext>
            </a:extLst>
          </p:cNvPr>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latin typeface="Georgia" panose="02040502050405020303" pitchFamily="18" charset="0"/>
              </a:defRPr>
            </a:lvl1pPr>
          </a:lstStyle>
          <a:p>
            <a:pPr>
              <a:defRPr/>
            </a:pPr>
            <a:fld id="{720595B1-6229-473D-B4FB-11629C1D09C7}" type="slidenum">
              <a:rPr lang="en-US" altLang="pt-PT"/>
              <a:pPr>
                <a:defRPr/>
              </a:pPr>
              <a:t>‹nº›</a:t>
            </a:fld>
            <a:endParaRPr lang="en-US" altLang="pt-PT">
              <a:solidFill>
                <a:schemeClr val="bg1"/>
              </a:solidFill>
            </a:endParaRPr>
          </a:p>
        </p:txBody>
      </p:sp>
    </p:spTree>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transition spd="slow" advClick="0" advTm="10000">
    <p:dissolve/>
  </p:transition>
  <p:hf sldNum="0"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anose="02040502050405020303"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anose="02040502050405020303"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anose="05020102010507070707"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anose="05020102010507070707"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anose="02040502050405020303"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data.dre.pt/eli/dec-lei/10-J/2020/03/26/p/dre" TargetMode="External"/><Relationship Id="rId2" Type="http://schemas.openxmlformats.org/officeDocument/2006/relationships/hyperlink" Target="https://data.dre.pt/eli/dec-lei/10-K/2020/03/26/p/dre" TargetMode="External"/><Relationship Id="rId1" Type="http://schemas.openxmlformats.org/officeDocument/2006/relationships/slideLayout" Target="../slideLayouts/slideLayout2.xml"/><Relationship Id="rId4" Type="http://schemas.openxmlformats.org/officeDocument/2006/relationships/hyperlink" Target="https://data.dre.pt/eli/dec-lei/10-I/2020/03/26/p/dr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data.dre.pt/eli/dec-lei/10-f/2020/p/cons/20200328/pt/html" TargetMode="External"/><Relationship Id="rId2" Type="http://schemas.openxmlformats.org/officeDocument/2006/relationships/hyperlink" Target="https://data.dre.pt/eli/dec-lei/10-g/2020/p/cons/20200328/pt/html" TargetMode="External"/><Relationship Id="rId1" Type="http://schemas.openxmlformats.org/officeDocument/2006/relationships/slideLayout" Target="../slideLayouts/slideLayout2.xml"/><Relationship Id="rId4" Type="http://schemas.openxmlformats.org/officeDocument/2006/relationships/hyperlink" Target="https://dre.pt/web/guest/home/-/dre/130600838/details/maximized?serie=II&amp;parte_filter=31&amp;dreId=130600835"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data.dre.pt/eli/dec/2-a/2020/p/cons/20200320/pt/html" TargetMode="External"/><Relationship Id="rId7" Type="http://schemas.openxmlformats.org/officeDocument/2006/relationships/hyperlink" Target="https://dre.pt/web/guest/legislacao-consolidada/-/lc/130326119/view?w=2020-03-18" TargetMode="External"/><Relationship Id="rId2" Type="http://schemas.openxmlformats.org/officeDocument/2006/relationships/hyperlink" Target="https://data.dre.pt/eli/resolconsmin/11-A/2020/03/23/p/dre" TargetMode="External"/><Relationship Id="rId1" Type="http://schemas.openxmlformats.org/officeDocument/2006/relationships/slideLayout" Target="../slideLayouts/slideLayout2.xml"/><Relationship Id="rId6" Type="http://schemas.openxmlformats.org/officeDocument/2006/relationships/hyperlink" Target="https://dre.pt/web/guest/legislacao-consolidada/-/lc/130779526/view?w=2020-03-28" TargetMode="External"/><Relationship Id="rId5" Type="http://schemas.openxmlformats.org/officeDocument/2006/relationships/hyperlink" Target="https://data.dre.pt/eli/port/71-a/2020/p/cons/20200318/pt/html" TargetMode="External"/><Relationship Id="rId4" Type="http://schemas.openxmlformats.org/officeDocument/2006/relationships/hyperlink" Target="https://data.dre.pt/eli/lei/1-A/2020/03/19/p/dr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data.dre.pt/eli/dec-lei/10-a/2020/p/cons/20200316/pt/html" TargetMode="External"/><Relationship Id="rId2" Type="http://schemas.openxmlformats.org/officeDocument/2006/relationships/hyperlink" Target="https://dre.pt/web/guest/home/-/dre/129843866/details/maximized" TargetMode="External"/><Relationship Id="rId1" Type="http://schemas.openxmlformats.org/officeDocument/2006/relationships/slideLayout" Target="../slideLayouts/slideLayout2.xml"/><Relationship Id="rId4" Type="http://schemas.openxmlformats.org/officeDocument/2006/relationships/hyperlink" Target="http://info.portaldasfinancas.gov.pt/pt/informacao_fiscal/legislacao/Despachos_SEAF/Documents/Despacho_SEAF_104_2020.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www.seg-social.pt/medida-extraordinario-de-apoio-a-manutencao-dos-contratos-de-trabalho-lay-off-" TargetMode="External"/><Relationship Id="rId2" Type="http://schemas.openxmlformats.org/officeDocument/2006/relationships/hyperlink" Target="http://www.seg-social.pt/apoio-excecional-a-familia-dos-trabalhadores-por-conta-de-outrem" TargetMode="External"/><Relationship Id="rId1" Type="http://schemas.openxmlformats.org/officeDocument/2006/relationships/slideLayout" Target="../slideLayouts/slideLayout2.xml"/><Relationship Id="rId5" Type="http://schemas.openxmlformats.org/officeDocument/2006/relationships/hyperlink" Target="http://www.seg-social.pt/diferimento-do-pagamento-de-contribuicoes-para-entidades-empregadoras" TargetMode="External"/><Relationship Id="rId4" Type="http://schemas.openxmlformats.org/officeDocument/2006/relationships/hyperlink" Target="http://www.seg-social.pt/subsidio-por-doenca-por-isolamento-profilatico"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seg-social.pt/formulario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seg-social.pt/formularios"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seg-social.pt/diferimento-do-pagamento-de-contribuicoes-para-trabalhadores-independentes" TargetMode="External"/><Relationship Id="rId2" Type="http://schemas.openxmlformats.org/officeDocument/2006/relationships/hyperlink" Target="http://www.seg-social.pt/diferimento-do-pagamento-de-contribuicoes-para-entidades-empregadoras" TargetMode="External"/><Relationship Id="rId1" Type="http://schemas.openxmlformats.org/officeDocument/2006/relationships/slideLayout" Target="../slideLayouts/slideLayout2.xml"/><Relationship Id="rId4" Type="http://schemas.openxmlformats.org/officeDocument/2006/relationships/hyperlink" Target="http://www.seg-social.pt/isencao-do-pagamento-de-contribuicoes-associada-ao-lay-off"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seg-social.pt/diferimento-do-pagamento-de-contribuicoes-para-trabalhadores-independentes"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seg-social.pt/isencao-do-pagamento-de-contribuicoes-associada-ao-lay-off"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seg-social.pt/isencao-do-pagamento-de-contribuicoes-associada-ao-lay-off"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seg-social.pt/apoio-extraordinario-a-reducao-da-atividade-economica-de-trabalhador-independente" TargetMode="External"/><Relationship Id="rId2" Type="http://schemas.openxmlformats.org/officeDocument/2006/relationships/hyperlink" Target="http://www.seg-social.pt/apoio-excecional-a-familia-para-trabalhadores-independentes-e-do-servico-domestico" TargetMode="External"/><Relationship Id="rId1" Type="http://schemas.openxmlformats.org/officeDocument/2006/relationships/slideLayout" Target="../slideLayouts/slideLayout2.xml"/><Relationship Id="rId4" Type="http://schemas.openxmlformats.org/officeDocument/2006/relationships/hyperlink" Target="http://www.seg-social.pt/diferimento-do-pagamento-de-contribuicoes-para-trabalhadores-independentes" TargetMode="External"/></Relationships>
</file>

<file path=ppt/slides/_rels/slide54.xml.rels><?xml version="1.0" encoding="UTF-8" standalone="yes"?>
<Relationships xmlns="http://schemas.openxmlformats.org/package/2006/relationships"><Relationship Id="rId2" Type="http://schemas.openxmlformats.org/officeDocument/2006/relationships/hyperlink" Target="http://www.seg-social.pt/apoio-excecional-a-familia-para-trabalhadores-independentes-e-do-servico-domestico"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seg-social.pt/apoio-extraordinario-a-reducao-da-atividade-economica-de-trabalhador-independente"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a:extLst>
              <a:ext uri="{FF2B5EF4-FFF2-40B4-BE49-F238E27FC236}">
                <a16:creationId xmlns:a16="http://schemas.microsoft.com/office/drawing/2014/main" id="{F1F74B32-91EB-43D0-B422-D97850A1CFF7}"/>
              </a:ext>
            </a:extLst>
          </p:cNvPr>
          <p:cNvSpPr>
            <a:spLocks noGrp="1"/>
          </p:cNvSpPr>
          <p:nvPr>
            <p:ph type="ctrTitle"/>
          </p:nvPr>
        </p:nvSpPr>
        <p:spPr>
          <a:xfrm>
            <a:off x="611188" y="2781300"/>
            <a:ext cx="8145462" cy="606425"/>
          </a:xfrm>
        </p:spPr>
        <p:txBody>
          <a:bodyPr/>
          <a:lstStyle/>
          <a:p>
            <a:pPr algn="ctr" eaLnBrk="1" hangingPunct="1"/>
            <a:r>
              <a:rPr lang="pt-PT" altLang="pt-PT" sz="2800"/>
              <a:t>FORMAÇÃO PROFISSIONAL CERTIFICADA</a:t>
            </a:r>
          </a:p>
        </p:txBody>
      </p:sp>
      <p:sp>
        <p:nvSpPr>
          <p:cNvPr id="15363" name="Subtítulo 2">
            <a:extLst>
              <a:ext uri="{FF2B5EF4-FFF2-40B4-BE49-F238E27FC236}">
                <a16:creationId xmlns:a16="http://schemas.microsoft.com/office/drawing/2014/main" id="{AFBD665F-B610-47B0-985F-3866B47371D1}"/>
              </a:ext>
            </a:extLst>
          </p:cNvPr>
          <p:cNvSpPr>
            <a:spLocks noGrp="1"/>
          </p:cNvSpPr>
          <p:nvPr>
            <p:ph type="subTitle" idx="1"/>
          </p:nvPr>
        </p:nvSpPr>
        <p:spPr>
          <a:xfrm>
            <a:off x="0" y="1773238"/>
            <a:ext cx="8899525" cy="574675"/>
          </a:xfrm>
        </p:spPr>
        <p:txBody>
          <a:bodyPr/>
          <a:lstStyle/>
          <a:p>
            <a:pPr marL="63500" algn="r" eaLnBrk="1" hangingPunct="1"/>
            <a:r>
              <a:rPr lang="pt-PT" altLang="pt-PT" sz="2000" i="1">
                <a:solidFill>
                  <a:schemeClr val="bg1"/>
                </a:solidFill>
              </a:rPr>
              <a:t>Desde 1977 a formar profissionais</a:t>
            </a:r>
          </a:p>
          <a:p>
            <a:pPr marL="63500" eaLnBrk="1" hangingPunct="1"/>
            <a:endParaRPr lang="pt-PT" altLang="pt-PT"/>
          </a:p>
          <a:p>
            <a:pPr marL="63500" eaLnBrk="1" hangingPunct="1"/>
            <a:endParaRPr lang="pt-PT" altLang="pt-PT"/>
          </a:p>
        </p:txBody>
      </p:sp>
      <p:sp>
        <p:nvSpPr>
          <p:cNvPr id="15364" name="Retângulo 3">
            <a:extLst>
              <a:ext uri="{FF2B5EF4-FFF2-40B4-BE49-F238E27FC236}">
                <a16:creationId xmlns:a16="http://schemas.microsoft.com/office/drawing/2014/main" id="{2FFC0E0C-7A08-4122-BCC2-539F8DBFA865}"/>
              </a:ext>
            </a:extLst>
          </p:cNvPr>
          <p:cNvSpPr>
            <a:spLocks noChangeArrowheads="1"/>
          </p:cNvSpPr>
          <p:nvPr/>
        </p:nvSpPr>
        <p:spPr bwMode="auto">
          <a:xfrm>
            <a:off x="276225" y="4037013"/>
            <a:ext cx="6959600" cy="2678112"/>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pt-PT" dirty="0">
                <a:effectLst>
                  <a:outerShdw blurRad="50800" dist="38100" algn="tr" rotWithShape="0">
                    <a:prstClr val="black">
                      <a:alpha val="40000"/>
                    </a:prstClr>
                  </a:outerShdw>
                </a:effectLst>
              </a:rPr>
              <a:t>06.MAIO.2020</a:t>
            </a:r>
            <a:endParaRPr lang="pt-PT" dirty="0"/>
          </a:p>
          <a:p>
            <a:pPr>
              <a:defRPr/>
            </a:pPr>
            <a:endParaRPr lang="pt-PT" altLang="pt-PT" sz="3200" dirty="0">
              <a:latin typeface="Calibri" panose="020F0502020204030204" pitchFamily="34" charset="0"/>
              <a:ea typeface="Calibri" panose="020F0502020204030204" pitchFamily="34" charset="0"/>
              <a:cs typeface="Times New Roman" panose="02020603050405020304" pitchFamily="18" charset="0"/>
            </a:endParaRPr>
          </a:p>
          <a:p>
            <a:pPr>
              <a:defRPr/>
            </a:pPr>
            <a:r>
              <a:rPr lang="pt-PT" altLang="pt-PT" sz="3200" dirty="0">
                <a:latin typeface="Calibri" panose="020F0502020204030204" pitchFamily="34" charset="0"/>
                <a:ea typeface="Calibri" panose="020F0502020204030204" pitchFamily="34" charset="0"/>
                <a:cs typeface="Times New Roman" panose="02020603050405020304" pitchFamily="18" charset="0"/>
              </a:rPr>
              <a:t>Segurança Social Alterações</a:t>
            </a:r>
          </a:p>
          <a:p>
            <a:pPr>
              <a:defRPr/>
            </a:pPr>
            <a:endParaRPr lang="pt-PT" altLang="pt-PT" sz="3200" dirty="0">
              <a:latin typeface="Calibri" panose="020F0502020204030204" pitchFamily="34" charset="0"/>
              <a:ea typeface="Calibri" panose="020F0502020204030204" pitchFamily="34" charset="0"/>
              <a:cs typeface="Times New Roman" panose="02020603050405020304" pitchFamily="18" charset="0"/>
            </a:endParaRPr>
          </a:p>
          <a:p>
            <a:pPr>
              <a:defRPr/>
            </a:pPr>
            <a:endParaRPr lang="pt-PT" altLang="pt-PT" sz="2400" dirty="0">
              <a:latin typeface="Calibri" panose="020F0502020204030204" pitchFamily="34" charset="0"/>
              <a:ea typeface="Calibri" panose="020F0502020204030204" pitchFamily="34" charset="0"/>
              <a:cs typeface="Times New Roman" panose="02020603050405020304" pitchFamily="18" charset="0"/>
            </a:endParaRPr>
          </a:p>
          <a:p>
            <a:pPr>
              <a:defRPr/>
            </a:pPr>
            <a:endParaRPr lang="pt-PT" altLang="pt-PT" sz="1400" dirty="0">
              <a:latin typeface="Calibri" panose="020F0502020204030204" pitchFamily="34" charset="0"/>
              <a:ea typeface="Calibri" panose="020F0502020204030204" pitchFamily="34" charset="0"/>
              <a:cs typeface="Times New Roman" panose="02020603050405020304" pitchFamily="18" charset="0"/>
            </a:endParaRPr>
          </a:p>
          <a:p>
            <a:pPr>
              <a:defRPr/>
            </a:pPr>
            <a:r>
              <a:rPr lang="pt-PT" altLang="pt-PT" sz="1600" dirty="0">
                <a:latin typeface="Calibri" panose="020F0502020204030204" pitchFamily="34" charset="0"/>
                <a:ea typeface="Calibri" panose="020F0502020204030204" pitchFamily="34" charset="0"/>
                <a:cs typeface="Times New Roman" panose="02020603050405020304" pitchFamily="18" charset="0"/>
              </a:rPr>
              <a:t>Formador: Alice Oliveira</a:t>
            </a:r>
          </a:p>
        </p:txBody>
      </p:sp>
      <p:pic>
        <p:nvPicPr>
          <p:cNvPr id="15365" name="Imagem 3">
            <a:extLst>
              <a:ext uri="{FF2B5EF4-FFF2-40B4-BE49-F238E27FC236}">
                <a16:creationId xmlns:a16="http://schemas.microsoft.com/office/drawing/2014/main" id="{3E56566A-46B4-41A0-A685-6475AF0B4D3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8313" y="333375"/>
            <a:ext cx="3598862"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Imagem 6">
            <a:extLst>
              <a:ext uri="{FF2B5EF4-FFF2-40B4-BE49-F238E27FC236}">
                <a16:creationId xmlns:a16="http://schemas.microsoft.com/office/drawing/2014/main" id="{4D22A394-199C-4C44-92E2-A411D10EF66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86688" y="5876925"/>
            <a:ext cx="1081087"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10000">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331641" y="1196975"/>
            <a:ext cx="69684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n-US" altLang="pt-PT" sz="2000">
              <a:latin typeface="Verdana" charset="0"/>
            </a:endParaRPr>
          </a:p>
        </p:txBody>
      </p:sp>
      <p:sp>
        <p:nvSpPr>
          <p:cNvPr id="12292" name="Rectangle 11"/>
          <p:cNvSpPr>
            <a:spLocks noChangeArrowheads="1"/>
          </p:cNvSpPr>
          <p:nvPr/>
        </p:nvSpPr>
        <p:spPr bwMode="auto">
          <a:xfrm>
            <a:off x="395536" y="548680"/>
            <a:ext cx="8424936" cy="6309420"/>
          </a:xfrm>
          <a:prstGeom prst="rect">
            <a:avLst/>
          </a:prstGeom>
          <a:solidFill>
            <a:srgbClr val="CCECFF"/>
          </a:solidFill>
          <a:ln w="9525">
            <a:noFill/>
            <a:miter lim="800000"/>
            <a:headEnd/>
            <a:tailEnd/>
          </a:ln>
        </p:spPr>
        <p:txBody>
          <a:bodyPr wrap="square">
            <a:spAutoFit/>
          </a:bodyPr>
          <a:lstStyle/>
          <a:p>
            <a:pPr algn="ctr"/>
            <a:r>
              <a:rPr lang="pt-PT" sz="2000" b="1" dirty="0"/>
              <a:t>ALTERAÇÕES AO REGIME DE SEGURANÇA SOCIAL NO ORÇAMENTO DE ESTADO 2020</a:t>
            </a:r>
          </a:p>
          <a:p>
            <a:pPr algn="ctr"/>
            <a:endParaRPr lang="pt-PT" dirty="0"/>
          </a:p>
          <a:p>
            <a:pPr algn="ctr"/>
            <a:r>
              <a:rPr lang="pt-PT" dirty="0"/>
              <a:t>Artigo 143.º</a:t>
            </a:r>
          </a:p>
          <a:p>
            <a:pPr algn="ctr"/>
            <a:r>
              <a:rPr lang="pt-PT" b="1" dirty="0"/>
              <a:t>Cobrança coerciva</a:t>
            </a:r>
          </a:p>
          <a:p>
            <a:pPr algn="just"/>
            <a:r>
              <a:rPr lang="pt-PT" dirty="0"/>
              <a:t>Em 2020, o Governo dá continuidade ao mecanismo eletrónico que evite penhoras simultâneas dos saldos de várias contas bancárias do executado, na mesma penhora, logo que o montante cativado numa ou em mais do que uma conta seja suficiente para satisfazer a quantia exequenda, mais juros e custos.</a:t>
            </a:r>
          </a:p>
          <a:p>
            <a:pPr algn="just"/>
            <a:endParaRPr lang="pt-PT" sz="2000" b="1" dirty="0"/>
          </a:p>
          <a:p>
            <a:pPr algn="ctr"/>
            <a:r>
              <a:rPr lang="pt-PT" dirty="0"/>
              <a:t>Artigo 145.º</a:t>
            </a:r>
          </a:p>
          <a:p>
            <a:pPr algn="ctr"/>
            <a:r>
              <a:rPr lang="pt-PT" b="1" dirty="0"/>
              <a:t>Majoração do montante do subsídio de desemprego e do subsídio por cessação de atividade</a:t>
            </a:r>
          </a:p>
          <a:p>
            <a:pPr algn="just"/>
            <a:r>
              <a:rPr lang="pt-PT" dirty="0"/>
              <a:t>1 — O montante diário do subsídio de desemprego e do subsídio por cessação de atividade, calculado de acordo com as normas em vigor, é majorado em 10 % nas situações seguintes:</a:t>
            </a:r>
          </a:p>
          <a:p>
            <a:pPr algn="just"/>
            <a:r>
              <a:rPr lang="pt-PT" i="1" dirty="0"/>
              <a:t>a</a:t>
            </a:r>
            <a:r>
              <a:rPr lang="pt-PT" dirty="0"/>
              <a:t>) Quando, no mesmo agregado familiar, ambos os cônjuges ou pessoas que vivam em união de facto sejam titulares do subsídio de desemprego ou do subsídio por cessação de atividade e tenham filhos ou equiparados a cargo;</a:t>
            </a:r>
          </a:p>
          <a:p>
            <a:pPr algn="just"/>
            <a:r>
              <a:rPr lang="pt-PT" i="1" dirty="0"/>
              <a:t>b</a:t>
            </a:r>
            <a:r>
              <a:rPr lang="pt-PT" dirty="0"/>
              <a:t>) Quando, no agregado monoparental, o parente único seja titular do subsídio de desemprego ou do subsídio por cessação de atividade.</a:t>
            </a:r>
          </a:p>
          <a:p>
            <a:pPr algn="just"/>
            <a:r>
              <a:rPr lang="pt-PT" sz="2000" b="1" dirty="0"/>
              <a:t>2- ….(…)</a:t>
            </a:r>
          </a:p>
        </p:txBody>
      </p:sp>
    </p:spTree>
    <p:extLst>
      <p:ext uri="{BB962C8B-B14F-4D97-AF65-F5344CB8AC3E}">
        <p14:creationId xmlns:p14="http://schemas.microsoft.com/office/powerpoint/2010/main" val="150475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331641" y="1196975"/>
            <a:ext cx="69684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n-US" altLang="pt-PT" sz="2000">
              <a:latin typeface="Verdana" charset="0"/>
            </a:endParaRPr>
          </a:p>
        </p:txBody>
      </p:sp>
      <p:sp>
        <p:nvSpPr>
          <p:cNvPr id="12292" name="Rectangle 11"/>
          <p:cNvSpPr>
            <a:spLocks noChangeArrowheads="1"/>
          </p:cNvSpPr>
          <p:nvPr/>
        </p:nvSpPr>
        <p:spPr bwMode="auto">
          <a:xfrm>
            <a:off x="843896" y="764704"/>
            <a:ext cx="7456207" cy="5693866"/>
          </a:xfrm>
          <a:prstGeom prst="rect">
            <a:avLst/>
          </a:prstGeom>
          <a:solidFill>
            <a:srgbClr val="CCECFF"/>
          </a:solidFill>
          <a:ln w="9525">
            <a:noFill/>
            <a:miter lim="800000"/>
            <a:headEnd/>
            <a:tailEnd/>
          </a:ln>
        </p:spPr>
        <p:txBody>
          <a:bodyPr wrap="square">
            <a:spAutoFit/>
          </a:bodyPr>
          <a:lstStyle/>
          <a:p>
            <a:pPr algn="ctr"/>
            <a:r>
              <a:rPr lang="pt-PT" sz="2000" b="1" dirty="0"/>
              <a:t>ALTERAÇÕES AO REGIME DE SEGURANÇA SOCIAL</a:t>
            </a:r>
          </a:p>
          <a:p>
            <a:pPr algn="ctr"/>
            <a:r>
              <a:rPr lang="pt-PT" sz="2000" b="1" dirty="0"/>
              <a:t>ORÇAMENTO DE ESTADO 2020</a:t>
            </a:r>
          </a:p>
          <a:p>
            <a:pPr algn="ctr"/>
            <a:endParaRPr lang="pt-PT" dirty="0"/>
          </a:p>
          <a:p>
            <a:pPr algn="ctr"/>
            <a:r>
              <a:rPr lang="pt-PT" dirty="0"/>
              <a:t>Artigo 150.º</a:t>
            </a:r>
          </a:p>
          <a:p>
            <a:pPr algn="ctr"/>
            <a:r>
              <a:rPr lang="pt-PT" b="1" dirty="0"/>
              <a:t>Despenalização da infração prevista no artigo 151.º -A do Código dos Regimes</a:t>
            </a:r>
          </a:p>
          <a:p>
            <a:r>
              <a:rPr lang="pt-PT" b="1" dirty="0"/>
              <a:t>Contributivos do Sistema Previdencial de Segurança Social</a:t>
            </a:r>
          </a:p>
          <a:p>
            <a:pPr algn="just"/>
            <a:r>
              <a:rPr lang="pt-PT" dirty="0"/>
              <a:t>É despenalizado o incumprimento, em 2019, da obrigação de entrega da declaração trimestral de rendimentos, previsto no n.º 8 do artigo 151.º -A do Código dos Regimes Contributivos do Sistema Previdencial de Segurança Social, aprovado em anexo à Lei n.º 110/2009, de 16 de setembro, na sua redação atual.</a:t>
            </a:r>
          </a:p>
          <a:p>
            <a:pPr algn="just"/>
            <a:endParaRPr lang="pt-PT" dirty="0"/>
          </a:p>
          <a:p>
            <a:pPr algn="ctr"/>
            <a:r>
              <a:rPr lang="pt-PT" dirty="0"/>
              <a:t>Artigo 152.º</a:t>
            </a:r>
          </a:p>
          <a:p>
            <a:pPr algn="ctr"/>
            <a:r>
              <a:rPr lang="pt-PT" b="1" dirty="0"/>
              <a:t>Notificações eletrónicas</a:t>
            </a:r>
          </a:p>
          <a:p>
            <a:pPr algn="just"/>
            <a:r>
              <a:rPr lang="pt-PT" dirty="0"/>
              <a:t>Sempre que os beneficiários apresentem um requerimento de prestação social ou apoio na segurança social direta, os serviços de segurança social ficam autorizados a comunicar a decisão através do sistema de notificações eletrónicas da segurança social, exceto se o beneficiário recusar.</a:t>
            </a:r>
          </a:p>
        </p:txBody>
      </p:sp>
    </p:spTree>
    <p:extLst>
      <p:ext uri="{BB962C8B-B14F-4D97-AF65-F5344CB8AC3E}">
        <p14:creationId xmlns:p14="http://schemas.microsoft.com/office/powerpoint/2010/main" val="489402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331641" y="1196975"/>
            <a:ext cx="69684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n-US" altLang="pt-PT" sz="2000">
              <a:latin typeface="Verdana" charset="0"/>
            </a:endParaRPr>
          </a:p>
        </p:txBody>
      </p:sp>
      <p:sp>
        <p:nvSpPr>
          <p:cNvPr id="12292" name="Rectangle 11"/>
          <p:cNvSpPr>
            <a:spLocks noChangeArrowheads="1"/>
          </p:cNvSpPr>
          <p:nvPr/>
        </p:nvSpPr>
        <p:spPr bwMode="auto">
          <a:xfrm>
            <a:off x="755576" y="836712"/>
            <a:ext cx="7416824" cy="4893647"/>
          </a:xfrm>
          <a:prstGeom prst="rect">
            <a:avLst/>
          </a:prstGeom>
          <a:solidFill>
            <a:srgbClr val="CCECFF"/>
          </a:solidFill>
          <a:ln w="9525">
            <a:noFill/>
            <a:miter lim="800000"/>
            <a:headEnd/>
            <a:tailEnd/>
          </a:ln>
        </p:spPr>
        <p:txBody>
          <a:bodyPr wrap="square">
            <a:spAutoFit/>
          </a:bodyPr>
          <a:lstStyle/>
          <a:p>
            <a:pPr algn="ctr"/>
            <a:r>
              <a:rPr lang="pt-PT" sz="2000" b="1" dirty="0"/>
              <a:t>ALTERAÇÕES AO REGIME DE SEGURANÇA SOCIAL NO ORÇAMENTO DE ESTADO 2020</a:t>
            </a:r>
            <a:endParaRPr lang="pt-PT" sz="2000" dirty="0"/>
          </a:p>
          <a:p>
            <a:pPr algn="ctr"/>
            <a:endParaRPr lang="pt-PT" sz="2000" dirty="0"/>
          </a:p>
          <a:p>
            <a:pPr algn="ctr"/>
            <a:r>
              <a:rPr lang="pt-PT" sz="2000" b="1" dirty="0"/>
              <a:t>LEI N.º 2/2020, 31 DE MARÇO – LOE 2020</a:t>
            </a:r>
          </a:p>
          <a:p>
            <a:pPr algn="just"/>
            <a:endParaRPr lang="pt-PT" sz="2000" dirty="0"/>
          </a:p>
          <a:p>
            <a:pPr algn="just"/>
            <a:r>
              <a:rPr lang="pt-PT" sz="2000" b="1" dirty="0"/>
              <a:t>Pensões - Créditos da SS</a:t>
            </a:r>
          </a:p>
          <a:p>
            <a:pPr algn="just"/>
            <a:r>
              <a:rPr lang="pt-PT" dirty="0"/>
              <a:t>Segurança Social vai passar a poder recuperar os valores de pensões ou outras prestações pagas indevidamente, após o óbito dos beneficiários, por débito na conta bancária para onde os valores foram transferidos, nos 3 meses seguintes ao da morte do beneficiário.</a:t>
            </a:r>
          </a:p>
          <a:p>
            <a:pPr algn="just"/>
            <a:endParaRPr lang="pt-PT" sz="2000" dirty="0"/>
          </a:p>
          <a:p>
            <a:pPr algn="just"/>
            <a:r>
              <a:rPr lang="pt-PT" sz="2000" b="1" dirty="0"/>
              <a:t>Penhoras de contas bancárias </a:t>
            </a:r>
          </a:p>
          <a:p>
            <a:pPr algn="just"/>
            <a:r>
              <a:rPr lang="pt-PT" sz="2000" dirty="0"/>
              <a:t>Manter-se-á aplicável o mecanismo eletrónico destinado a evitar penhoras simultâneas de contas bancárias, no mesmo ato de penhora, sempre que o montante já penhorado perfaça a quantia exequenda.</a:t>
            </a:r>
          </a:p>
        </p:txBody>
      </p:sp>
    </p:spTree>
    <p:extLst>
      <p:ext uri="{BB962C8B-B14F-4D97-AF65-F5344CB8AC3E}">
        <p14:creationId xmlns:p14="http://schemas.microsoft.com/office/powerpoint/2010/main" val="898650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331641" y="1196975"/>
            <a:ext cx="69684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n-US" altLang="pt-PT" sz="2000">
              <a:latin typeface="Verdana" charset="0"/>
            </a:endParaRPr>
          </a:p>
        </p:txBody>
      </p:sp>
      <p:sp>
        <p:nvSpPr>
          <p:cNvPr id="12292" name="Rectangle 11"/>
          <p:cNvSpPr>
            <a:spLocks noChangeArrowheads="1"/>
          </p:cNvSpPr>
          <p:nvPr/>
        </p:nvSpPr>
        <p:spPr bwMode="auto">
          <a:xfrm>
            <a:off x="843897" y="1566862"/>
            <a:ext cx="7200800" cy="4462760"/>
          </a:xfrm>
          <a:prstGeom prst="rect">
            <a:avLst/>
          </a:prstGeom>
          <a:solidFill>
            <a:srgbClr val="CCECFF"/>
          </a:solidFill>
          <a:ln w="9525">
            <a:noFill/>
            <a:miter lim="800000"/>
            <a:headEnd/>
            <a:tailEnd/>
          </a:ln>
        </p:spPr>
        <p:txBody>
          <a:bodyPr wrap="square">
            <a:spAutoFit/>
          </a:bodyPr>
          <a:lstStyle/>
          <a:p>
            <a:pPr algn="ctr"/>
            <a:r>
              <a:rPr lang="pt-PT" sz="2000" b="1" dirty="0"/>
              <a:t>ALTERAÇÕES AO REGIME DE SEGURANÇA SOCIAL NO ORÇAMENTO DE ESTADO 2020</a:t>
            </a:r>
            <a:endParaRPr lang="pt-PT" sz="2000" dirty="0"/>
          </a:p>
          <a:p>
            <a:pPr algn="ctr"/>
            <a:endParaRPr lang="pt-PT" sz="2000" dirty="0"/>
          </a:p>
          <a:p>
            <a:pPr algn="ctr"/>
            <a:r>
              <a:rPr lang="pt-PT" sz="2000" b="1" dirty="0"/>
              <a:t>LEI N.º 2/2020, 31 DE MARÇO – LOE 2020</a:t>
            </a:r>
          </a:p>
          <a:p>
            <a:pPr algn="just"/>
            <a:endParaRPr lang="pt-PT" sz="2000" dirty="0"/>
          </a:p>
          <a:p>
            <a:pPr algn="just"/>
            <a:endParaRPr lang="pt-PT" sz="2000" dirty="0"/>
          </a:p>
          <a:p>
            <a:pPr algn="just" fontAlgn="base"/>
            <a:r>
              <a:rPr lang="pt-PT" b="1" dirty="0"/>
              <a:t>Recebimento de Apoio ou Subsídios</a:t>
            </a:r>
          </a:p>
          <a:p>
            <a:pPr fontAlgn="base"/>
            <a:endParaRPr lang="pt-PT" dirty="0"/>
          </a:p>
          <a:p>
            <a:pPr algn="just" fontAlgn="base"/>
            <a:r>
              <a:rPr lang="pt-PT" dirty="0"/>
              <a:t>O Estado, ou outras entidades públicas só podem conceder algum subsídio ou proceder a pagamentos superiores a três mil euros, líquido de IVA, a contribuintes da Segurança Social, mediante a apresentação de declaração comprovativa da sua situação contributiva. Até este ano, essa fasquia era mais elevada, nos cinco mil euros. O objetivo é recuperar valores em dívida.</a:t>
            </a:r>
          </a:p>
          <a:p>
            <a:pPr algn="just"/>
            <a:endParaRPr lang="pt-PT" sz="2000" dirty="0"/>
          </a:p>
        </p:txBody>
      </p:sp>
    </p:spTree>
    <p:extLst>
      <p:ext uri="{BB962C8B-B14F-4D97-AF65-F5344CB8AC3E}">
        <p14:creationId xmlns:p14="http://schemas.microsoft.com/office/powerpoint/2010/main" val="498512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331641" y="1196975"/>
            <a:ext cx="69684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n-US" altLang="pt-PT" sz="2000">
              <a:latin typeface="Verdana" charset="0"/>
            </a:endParaRPr>
          </a:p>
        </p:txBody>
      </p:sp>
      <p:sp>
        <p:nvSpPr>
          <p:cNvPr id="12292" name="Rectangle 11"/>
          <p:cNvSpPr>
            <a:spLocks noChangeArrowheads="1"/>
          </p:cNvSpPr>
          <p:nvPr/>
        </p:nvSpPr>
        <p:spPr bwMode="auto">
          <a:xfrm>
            <a:off x="1201464" y="2463779"/>
            <a:ext cx="6916738" cy="3170099"/>
          </a:xfrm>
          <a:prstGeom prst="rect">
            <a:avLst/>
          </a:prstGeom>
          <a:solidFill>
            <a:srgbClr val="CCECFF"/>
          </a:solidFill>
          <a:ln w="9525">
            <a:noFill/>
            <a:miter lim="800000"/>
            <a:headEnd/>
            <a:tailEnd/>
          </a:ln>
        </p:spPr>
        <p:txBody>
          <a:bodyPr>
            <a:spAutoFit/>
          </a:bodyPr>
          <a:lstStyle/>
          <a:p>
            <a:pPr algn="ctr"/>
            <a:r>
              <a:rPr lang="pt-PT" sz="2000" b="1" dirty="0"/>
              <a:t>ALTERAÇÕES AO REGIME DE SEGURANÇA SOCIAL NO ORÇAMENTO DE ESTADO 2020</a:t>
            </a:r>
            <a:endParaRPr lang="pt-PT" sz="2000" dirty="0"/>
          </a:p>
          <a:p>
            <a:pPr algn="ctr"/>
            <a:endParaRPr lang="pt-PT" sz="2000" dirty="0"/>
          </a:p>
          <a:p>
            <a:pPr algn="ctr"/>
            <a:r>
              <a:rPr lang="pt-PT" sz="2000" dirty="0"/>
              <a:t>LEI N.º 2/2020, 31 DE MARÇO</a:t>
            </a:r>
          </a:p>
          <a:p>
            <a:endParaRPr lang="pt-PT" sz="2000" dirty="0"/>
          </a:p>
          <a:p>
            <a:pPr algn="just"/>
            <a:endParaRPr lang="pt-PT" sz="2000" dirty="0"/>
          </a:p>
          <a:p>
            <a:pPr algn="just"/>
            <a:r>
              <a:rPr lang="pt-PT" sz="2000" dirty="0"/>
              <a:t>Para efeitos de Segurança Social, não será aplicada coima à falta de entrega, em 2019, da declaração trimestral de rendimentos dos trabalhadores independentes.</a:t>
            </a:r>
          </a:p>
          <a:p>
            <a:pPr lvl="4"/>
            <a:endParaRPr lang="pt-PT" sz="2000" dirty="0"/>
          </a:p>
        </p:txBody>
      </p:sp>
      <p:sp>
        <p:nvSpPr>
          <p:cNvPr id="5" name="TextBox 4"/>
          <p:cNvSpPr txBox="1"/>
          <p:nvPr/>
        </p:nvSpPr>
        <p:spPr>
          <a:xfrm>
            <a:off x="1201464" y="1141656"/>
            <a:ext cx="6786562" cy="400110"/>
          </a:xfrm>
          <a:prstGeom prst="rect">
            <a:avLst/>
          </a:prstGeom>
          <a:solidFill>
            <a:srgbClr val="0066CC"/>
          </a:solidFill>
        </p:spPr>
        <p:txBody>
          <a:bodyPr>
            <a:spAutoFit/>
          </a:bodyPr>
          <a:lstStyle/>
          <a:p>
            <a:pPr algn="ctr">
              <a:buFont typeface="Wingdings" pitchFamily="2" charset="2"/>
              <a:buChar char="§"/>
              <a:defRPr/>
            </a:pPr>
            <a:r>
              <a:rPr lang="pt-PT" sz="2000" b="1" dirty="0">
                <a:solidFill>
                  <a:schemeClr val="bg1"/>
                </a:solidFill>
              </a:rPr>
              <a:t> </a:t>
            </a:r>
            <a:r>
              <a:rPr lang="pt-PT" sz="2000" b="1" u="sng" dirty="0">
                <a:solidFill>
                  <a:schemeClr val="bg1"/>
                </a:solidFill>
              </a:rPr>
              <a:t>Trabalhadores Independentes</a:t>
            </a:r>
            <a:endParaRPr lang="pt-PT" sz="2000" dirty="0">
              <a:solidFill>
                <a:schemeClr val="bg1"/>
              </a:solidFill>
            </a:endParaRPr>
          </a:p>
        </p:txBody>
      </p:sp>
    </p:spTree>
    <p:extLst>
      <p:ext uri="{BB962C8B-B14F-4D97-AF65-F5344CB8AC3E}">
        <p14:creationId xmlns:p14="http://schemas.microsoft.com/office/powerpoint/2010/main" val="1512669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91680" y="1988840"/>
            <a:ext cx="6048672" cy="2736304"/>
          </a:xfrm>
          <a:solidFill>
            <a:schemeClr val="bg2">
              <a:lumMod val="90000"/>
            </a:schemeClr>
          </a:solidFill>
        </p:spPr>
        <p:txBody>
          <a:bodyPr>
            <a:normAutofit/>
          </a:bodyPr>
          <a:lstStyle/>
          <a:p>
            <a:r>
              <a:rPr lang="pt-PT" sz="4400" dirty="0">
                <a:effectLst>
                  <a:outerShdw blurRad="38100" dist="38100" dir="2700000" algn="tl">
                    <a:srgbClr val="000000">
                      <a:alpha val="43137"/>
                    </a:srgbClr>
                  </a:outerShdw>
                </a:effectLst>
              </a:rPr>
              <a:t>LOE 2020</a:t>
            </a:r>
            <a:br>
              <a:rPr lang="pt-PT" sz="4400" dirty="0">
                <a:effectLst>
                  <a:outerShdw blurRad="38100" dist="38100" dir="2700000" algn="tl">
                    <a:srgbClr val="000000">
                      <a:alpha val="43137"/>
                    </a:srgbClr>
                  </a:outerShdw>
                </a:effectLst>
              </a:rPr>
            </a:br>
            <a:r>
              <a:rPr lang="pt-PT" sz="4400" dirty="0">
                <a:effectLst>
                  <a:outerShdw blurRad="38100" dist="38100" dir="2700000" algn="tl">
                    <a:srgbClr val="000000">
                      <a:alpha val="43137"/>
                    </a:srgbClr>
                  </a:outerShdw>
                </a:effectLst>
              </a:rPr>
              <a:t>Alterações ao Código Contributivo</a:t>
            </a:r>
            <a:endParaRPr lang="pt-PT" dirty="0"/>
          </a:p>
        </p:txBody>
      </p:sp>
    </p:spTree>
    <p:extLst>
      <p:ext uri="{BB962C8B-B14F-4D97-AF65-F5344CB8AC3E}">
        <p14:creationId xmlns:p14="http://schemas.microsoft.com/office/powerpoint/2010/main" val="345229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331641" y="1196975"/>
            <a:ext cx="69684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n-US" altLang="pt-PT" sz="2000">
              <a:latin typeface="Verdana" charset="0"/>
            </a:endParaRPr>
          </a:p>
        </p:txBody>
      </p:sp>
      <p:sp>
        <p:nvSpPr>
          <p:cNvPr id="12292" name="Rectangle 11"/>
          <p:cNvSpPr>
            <a:spLocks noChangeArrowheads="1"/>
          </p:cNvSpPr>
          <p:nvPr/>
        </p:nvSpPr>
        <p:spPr bwMode="auto">
          <a:xfrm>
            <a:off x="843897" y="764704"/>
            <a:ext cx="7274305" cy="4154984"/>
          </a:xfrm>
          <a:prstGeom prst="rect">
            <a:avLst/>
          </a:prstGeom>
          <a:solidFill>
            <a:srgbClr val="CCECFF"/>
          </a:solidFill>
          <a:ln w="9525">
            <a:noFill/>
            <a:miter lim="800000"/>
            <a:headEnd/>
            <a:tailEnd/>
          </a:ln>
        </p:spPr>
        <p:txBody>
          <a:bodyPr wrap="square">
            <a:spAutoFit/>
          </a:bodyPr>
          <a:lstStyle/>
          <a:p>
            <a:pPr algn="ctr"/>
            <a:r>
              <a:rPr lang="pt-PT" sz="2000" b="1" dirty="0"/>
              <a:t>ALTERAÇÕES AO REGIME DE SEGURANÇA SOCIAL NO</a:t>
            </a:r>
            <a:endParaRPr lang="pt-PT" sz="2000" dirty="0"/>
          </a:p>
          <a:p>
            <a:pPr algn="ctr"/>
            <a:r>
              <a:rPr lang="pt-PT" sz="2000" b="1" dirty="0"/>
              <a:t>LEI N.º 2/2020, 31 DE MARÇO – LOE 2020</a:t>
            </a:r>
          </a:p>
          <a:p>
            <a:pPr algn="ctr"/>
            <a:endParaRPr lang="pt-PT" sz="2000" b="1" dirty="0"/>
          </a:p>
          <a:p>
            <a:pPr algn="ctr"/>
            <a:r>
              <a:rPr lang="pt-PT" sz="2000" b="1" dirty="0"/>
              <a:t>CODIGO CONTRIBUTIVO – </a:t>
            </a:r>
            <a:r>
              <a:rPr lang="pt-PT" sz="2000" b="1" dirty="0" err="1"/>
              <a:t>ART.º</a:t>
            </a:r>
            <a:r>
              <a:rPr lang="pt-PT" sz="2000" b="1" dirty="0"/>
              <a:t> 404.º</a:t>
            </a:r>
          </a:p>
          <a:p>
            <a:pPr algn="just"/>
            <a:endParaRPr lang="pt-PT" sz="2000" b="1" dirty="0"/>
          </a:p>
          <a:p>
            <a:pPr algn="ctr"/>
            <a:r>
              <a:rPr lang="pt-PT" b="1" dirty="0"/>
              <a:t>Artigo 198.º</a:t>
            </a:r>
          </a:p>
          <a:p>
            <a:r>
              <a:rPr lang="pt-PT" b="1" dirty="0"/>
              <a:t>[...]</a:t>
            </a:r>
          </a:p>
          <a:p>
            <a:pPr algn="just"/>
            <a:r>
              <a:rPr lang="pt-PT" dirty="0"/>
              <a:t>1 — O Estado, as outras pessoas coletivas de direito público e as entidades de capitais exclusiva ou maioritariamente públicos só podem conceder algum subsídio ou proceder a pagamentos</a:t>
            </a:r>
          </a:p>
          <a:p>
            <a:r>
              <a:rPr lang="pt-PT" dirty="0"/>
              <a:t>superiores a 3000 €, líquido de IVA, a contribuintes da segurança social, mediante a apresentação de declaração comprovativa da situação contributiva destes perante a segurança social.</a:t>
            </a:r>
            <a:endParaRPr lang="pt-PT" sz="2000" b="1" dirty="0"/>
          </a:p>
          <a:p>
            <a:pPr algn="just"/>
            <a:endParaRPr lang="pt-PT" b="1" dirty="0"/>
          </a:p>
        </p:txBody>
      </p:sp>
    </p:spTree>
    <p:extLst>
      <p:ext uri="{BB962C8B-B14F-4D97-AF65-F5344CB8AC3E}">
        <p14:creationId xmlns:p14="http://schemas.microsoft.com/office/powerpoint/2010/main" val="3897813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331641" y="1196975"/>
            <a:ext cx="69684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n-US" altLang="pt-PT" sz="2000">
              <a:latin typeface="Verdana" charset="0"/>
            </a:endParaRPr>
          </a:p>
        </p:txBody>
      </p:sp>
      <p:sp>
        <p:nvSpPr>
          <p:cNvPr id="12292" name="Rectangle 11"/>
          <p:cNvSpPr>
            <a:spLocks noChangeArrowheads="1"/>
          </p:cNvSpPr>
          <p:nvPr/>
        </p:nvSpPr>
        <p:spPr bwMode="auto">
          <a:xfrm>
            <a:off x="843897" y="1484784"/>
            <a:ext cx="7456206" cy="4185761"/>
          </a:xfrm>
          <a:prstGeom prst="rect">
            <a:avLst/>
          </a:prstGeom>
          <a:solidFill>
            <a:srgbClr val="CCECFF"/>
          </a:solidFill>
          <a:ln w="9525">
            <a:noFill/>
            <a:miter lim="800000"/>
            <a:headEnd/>
            <a:tailEnd/>
          </a:ln>
        </p:spPr>
        <p:txBody>
          <a:bodyPr wrap="square">
            <a:spAutoFit/>
          </a:bodyPr>
          <a:lstStyle/>
          <a:p>
            <a:pPr algn="ctr"/>
            <a:r>
              <a:rPr lang="pt-PT" sz="2000" b="1" dirty="0"/>
              <a:t>ALTERAÇÕES AO REGIME DE SEGURANÇA SOCIAL NO</a:t>
            </a:r>
            <a:endParaRPr lang="pt-PT" sz="2000" dirty="0"/>
          </a:p>
          <a:p>
            <a:pPr algn="ctr"/>
            <a:r>
              <a:rPr lang="pt-PT" sz="2000" b="1" dirty="0"/>
              <a:t>LEI N.º 2/2020, 31 DE MARÇO – LOE 2020</a:t>
            </a:r>
          </a:p>
          <a:p>
            <a:pPr algn="ctr"/>
            <a:endParaRPr lang="pt-PT" sz="2000" b="1" dirty="0"/>
          </a:p>
          <a:p>
            <a:pPr algn="ctr"/>
            <a:r>
              <a:rPr lang="pt-PT" sz="2000" b="1" dirty="0"/>
              <a:t>CODIGO CONTRIBUTIVO </a:t>
            </a:r>
          </a:p>
          <a:p>
            <a:pPr algn="ctr"/>
            <a:endParaRPr lang="pt-PT" sz="2000" b="1" dirty="0"/>
          </a:p>
          <a:p>
            <a:pPr algn="ctr"/>
            <a:r>
              <a:rPr lang="pt-PT" sz="2000" b="1" dirty="0" err="1"/>
              <a:t>ART.º</a:t>
            </a:r>
            <a:r>
              <a:rPr lang="pt-PT" sz="2000" b="1" dirty="0"/>
              <a:t> 404.º -Altera o </a:t>
            </a:r>
          </a:p>
          <a:p>
            <a:pPr algn="just"/>
            <a:endParaRPr lang="pt-PT" sz="2000" b="1" dirty="0"/>
          </a:p>
          <a:p>
            <a:pPr algn="ctr"/>
            <a:r>
              <a:rPr lang="pt-PT" b="1" dirty="0"/>
              <a:t>Artigo 217.º</a:t>
            </a:r>
          </a:p>
          <a:p>
            <a:pPr algn="ctr"/>
            <a:r>
              <a:rPr lang="pt-PT" b="1" dirty="0"/>
              <a:t>[...]</a:t>
            </a:r>
          </a:p>
          <a:p>
            <a:r>
              <a:rPr lang="pt-PT" dirty="0"/>
              <a:t>1 — É condição geral do pagamento das prestações aos trabalhadores independentes e aos beneficiários do seguro social voluntário que os mesmos tenham a sua situação contributiva regularizada na data em que é reconhecido o direito à prestação.</a:t>
            </a:r>
          </a:p>
          <a:p>
            <a:endParaRPr lang="pt-PT" b="1" dirty="0"/>
          </a:p>
        </p:txBody>
      </p:sp>
    </p:spTree>
    <p:extLst>
      <p:ext uri="{BB962C8B-B14F-4D97-AF65-F5344CB8AC3E}">
        <p14:creationId xmlns:p14="http://schemas.microsoft.com/office/powerpoint/2010/main" val="24758540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91680" y="1988840"/>
            <a:ext cx="6048672" cy="2736304"/>
          </a:xfrm>
          <a:solidFill>
            <a:schemeClr val="bg2">
              <a:lumMod val="90000"/>
            </a:schemeClr>
          </a:solidFill>
        </p:spPr>
        <p:txBody>
          <a:bodyPr>
            <a:normAutofit/>
          </a:bodyPr>
          <a:lstStyle/>
          <a:p>
            <a:r>
              <a:rPr lang="pt-PT" sz="4400" dirty="0">
                <a:effectLst>
                  <a:outerShdw blurRad="38100" dist="38100" dir="2700000" algn="tl">
                    <a:srgbClr val="000000">
                      <a:alpha val="43137"/>
                    </a:srgbClr>
                  </a:outerShdw>
                </a:effectLst>
              </a:rPr>
              <a:t>Medidas Excecionais de Proteção no âmbito do </a:t>
            </a:r>
            <a:r>
              <a:rPr lang="pt-PT" sz="4400" dirty="0" err="1">
                <a:effectLst>
                  <a:outerShdw blurRad="38100" dist="38100" dir="2700000" algn="tl">
                    <a:srgbClr val="000000">
                      <a:alpha val="43137"/>
                    </a:srgbClr>
                  </a:outerShdw>
                </a:effectLst>
              </a:rPr>
              <a:t>Covid</a:t>
            </a:r>
            <a:r>
              <a:rPr lang="pt-PT" sz="4400" dirty="0">
                <a:effectLst>
                  <a:outerShdw blurRad="38100" dist="38100" dir="2700000" algn="tl">
                    <a:srgbClr val="000000">
                      <a:alpha val="43137"/>
                    </a:srgbClr>
                  </a:outerShdw>
                </a:effectLst>
              </a:rPr>
              <a:t> 19</a:t>
            </a:r>
            <a:endParaRPr lang="pt-PT" dirty="0"/>
          </a:p>
        </p:txBody>
      </p:sp>
    </p:spTree>
    <p:extLst>
      <p:ext uri="{BB962C8B-B14F-4D97-AF65-F5344CB8AC3E}">
        <p14:creationId xmlns:p14="http://schemas.microsoft.com/office/powerpoint/2010/main" val="827633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55576" y="817583"/>
            <a:ext cx="7304692" cy="667202"/>
          </a:xfrm>
        </p:spPr>
        <p:txBody>
          <a:bodyPr>
            <a:normAutofit fontScale="90000"/>
          </a:bodyPr>
          <a:lstStyle/>
          <a:p>
            <a:r>
              <a:rPr lang="pt-PT" b="1" dirty="0"/>
              <a:t>Legislação Aplicável</a:t>
            </a:r>
          </a:p>
        </p:txBody>
      </p:sp>
      <p:sp>
        <p:nvSpPr>
          <p:cNvPr id="3" name="Marcador de Posição de Conteúdo 2"/>
          <p:cNvSpPr>
            <a:spLocks noGrp="1"/>
          </p:cNvSpPr>
          <p:nvPr>
            <p:ph idx="1"/>
          </p:nvPr>
        </p:nvSpPr>
        <p:spPr>
          <a:xfrm>
            <a:off x="971600" y="1484784"/>
            <a:ext cx="7304692" cy="4680519"/>
          </a:xfrm>
          <a:solidFill>
            <a:schemeClr val="bg2">
              <a:lumMod val="90000"/>
            </a:schemeClr>
          </a:solidFill>
        </p:spPr>
        <p:txBody>
          <a:bodyPr>
            <a:normAutofit fontScale="62500" lnSpcReduction="20000"/>
          </a:bodyPr>
          <a:lstStyle/>
          <a:p>
            <a:pPr marL="0" indent="0">
              <a:buNone/>
            </a:pPr>
            <a:r>
              <a:rPr lang="pt-PT" b="1" dirty="0">
                <a:hlinkClick r:id="rId2"/>
              </a:rPr>
              <a:t>DECRETO-LEI N.º 10-K/2020 - DIÁRIO DA REPÚBLICA N.º 61/2020, 1º SUPLEMENTO, SÉRIE I DE 2020-03-26</a:t>
            </a:r>
            <a:endParaRPr lang="pt-PT" dirty="0"/>
          </a:p>
          <a:p>
            <a:pPr marL="0" indent="0" algn="just">
              <a:buNone/>
            </a:pPr>
            <a:r>
              <a:rPr lang="pt-PT" dirty="0"/>
              <a:t>Estabelece um regime excecional e temporário de faltas justificadas motivadas por assistência à família, no âmbito da pandemia da doença COVID-19</a:t>
            </a:r>
          </a:p>
          <a:p>
            <a:endParaRPr lang="pt-PT" dirty="0"/>
          </a:p>
          <a:p>
            <a:pPr marL="0" indent="0">
              <a:buNone/>
            </a:pPr>
            <a:r>
              <a:rPr lang="pt-PT" b="1" dirty="0">
                <a:hlinkClick r:id="rId3"/>
              </a:rPr>
              <a:t>DECRETO-LEI N.º 10-J/2020 - DIÁRIO DA REPÚBLICA N.º 61/2020, 1º SUPLEMENTO, SÉRIE I DE 2020-03-26</a:t>
            </a:r>
            <a:endParaRPr lang="pt-PT" dirty="0"/>
          </a:p>
          <a:p>
            <a:pPr marL="0" indent="0" algn="just">
              <a:buNone/>
            </a:pPr>
            <a:r>
              <a:rPr lang="pt-PT" dirty="0"/>
              <a:t>Estabelece medidas excecionais de proteção dos créditos das famílias, empresas, instituições particulares de solidariedade social e demais entidades da economia social, bem como um regime especial de garantias pessoais do Estado, no âmbito da pandemia da doença COVID-19</a:t>
            </a:r>
          </a:p>
          <a:p>
            <a:pPr marL="0" indent="0">
              <a:buNone/>
            </a:pPr>
            <a:r>
              <a:rPr lang="pt-PT" b="1" dirty="0">
                <a:hlinkClick r:id="rId4"/>
              </a:rPr>
              <a:t>DECRETO-LEI N.º 10-I/2020 – DIÁRIO DA REPÚBLICA N.º 61/2020, 1.º SUPLEMENTO, SÉRIE I DE 2020-03-26</a:t>
            </a:r>
            <a:endParaRPr lang="pt-PT" dirty="0"/>
          </a:p>
          <a:p>
            <a:pPr marL="0" indent="0" algn="just">
              <a:buNone/>
            </a:pPr>
            <a:r>
              <a:rPr lang="pt-PT" dirty="0"/>
              <a:t>Estabelece medidas excecionais e temporárias de resposta à pandemia da doença COVID-19 no âmbito cultural e artístico, em especial quanto aos espetáculos não realizados</a:t>
            </a:r>
          </a:p>
          <a:p>
            <a:pPr algn="just"/>
            <a:endParaRPr lang="pt-PT" dirty="0"/>
          </a:p>
          <a:p>
            <a:endParaRPr lang="pt-PT" dirty="0"/>
          </a:p>
        </p:txBody>
      </p:sp>
    </p:spTree>
    <p:extLst>
      <p:ext uri="{BB962C8B-B14F-4D97-AF65-F5344CB8AC3E}">
        <p14:creationId xmlns:p14="http://schemas.microsoft.com/office/powerpoint/2010/main" val="1270171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tângulo 3">
            <a:extLst>
              <a:ext uri="{FF2B5EF4-FFF2-40B4-BE49-F238E27FC236}">
                <a16:creationId xmlns:a16="http://schemas.microsoft.com/office/drawing/2014/main" id="{8CC12D83-7ED4-4FF8-845D-01E998A2ACBF}"/>
              </a:ext>
            </a:extLst>
          </p:cNvPr>
          <p:cNvSpPr>
            <a:spLocks noChangeArrowheads="1"/>
          </p:cNvSpPr>
          <p:nvPr/>
        </p:nvSpPr>
        <p:spPr bwMode="auto">
          <a:xfrm>
            <a:off x="322263" y="981075"/>
            <a:ext cx="8497887" cy="560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PT" altLang="pt-PT"/>
              <a:t>SESSÃO FORMATIVA – VIDEOCONFERÊNCIA</a:t>
            </a:r>
          </a:p>
          <a:p>
            <a:pPr algn="just"/>
            <a:endParaRPr lang="pt-PT" altLang="pt-PT"/>
          </a:p>
          <a:p>
            <a:pPr algn="ctr"/>
            <a:r>
              <a:rPr lang="pt-PT" altLang="pt-PT" sz="2400" b="1">
                <a:latin typeface="Calibri" panose="020F0502020204030204" pitchFamily="34" charset="0"/>
                <a:ea typeface="Calibri" panose="020F0502020204030204" pitchFamily="34" charset="0"/>
                <a:cs typeface="Times New Roman" panose="02020603050405020304" pitchFamily="18" charset="0"/>
              </a:rPr>
              <a:t>Segurança Social Alterações</a:t>
            </a:r>
          </a:p>
          <a:p>
            <a:pPr algn="just"/>
            <a:endParaRPr lang="pt-PT" altLang="pt-PT" b="1"/>
          </a:p>
          <a:p>
            <a:pPr eaLnBrk="1" hangingPunct="1">
              <a:buFont typeface="Arial" panose="020B0604020202020204" pitchFamily="34" charset="0"/>
              <a:buNone/>
            </a:pPr>
            <a:r>
              <a:rPr lang="pt-PT" altLang="pt-PT" sz="1600" b="1"/>
              <a:t>Programa:</a:t>
            </a:r>
            <a:endParaRPr lang="pt-PT" altLang="pt-PT" sz="1600"/>
          </a:p>
          <a:p>
            <a:pPr eaLnBrk="1" hangingPunct="1">
              <a:buFont typeface="Arial" panose="020B0604020202020204" pitchFamily="34" charset="0"/>
              <a:buNone/>
            </a:pPr>
            <a:r>
              <a:rPr lang="pt-PT" altLang="pt-PT" sz="1600"/>
              <a:t>- Orçamento 2020</a:t>
            </a:r>
          </a:p>
          <a:p>
            <a:pPr eaLnBrk="1" hangingPunct="1">
              <a:buFont typeface="Arial" panose="020B0604020202020204" pitchFamily="34" charset="0"/>
              <a:buNone/>
            </a:pPr>
            <a:r>
              <a:rPr lang="pt-PT" altLang="pt-PT" sz="1600"/>
              <a:t>- Alterações no Sistema de Segurança Social</a:t>
            </a:r>
          </a:p>
          <a:p>
            <a:pPr eaLnBrk="1" hangingPunct="1">
              <a:buFont typeface="Arial" panose="020B0604020202020204" pitchFamily="34" charset="0"/>
              <a:buNone/>
            </a:pPr>
            <a:r>
              <a:rPr lang="pt-PT" altLang="pt-PT" sz="1600"/>
              <a:t>- Alterações no Código Contributivo</a:t>
            </a:r>
          </a:p>
          <a:p>
            <a:pPr eaLnBrk="1" hangingPunct="1">
              <a:buFont typeface="Arial" panose="020B0604020202020204" pitchFamily="34" charset="0"/>
              <a:buNone/>
            </a:pPr>
            <a:r>
              <a:rPr lang="pt-PT" altLang="pt-PT" sz="1600"/>
              <a:t>- Medidas Excecionais do Covid-19</a:t>
            </a:r>
          </a:p>
          <a:p>
            <a:pPr algn="just"/>
            <a:endParaRPr lang="pt-PT" altLang="pt-PT"/>
          </a:p>
          <a:p>
            <a:pPr algn="just"/>
            <a:endParaRPr lang="pt-PT" altLang="pt-PT"/>
          </a:p>
          <a:p>
            <a:pPr algn="just"/>
            <a:r>
              <a:rPr lang="pt-PT" altLang="pt-PT" sz="1600" b="1"/>
              <a:t>Horário: das 18h às 20h</a:t>
            </a:r>
          </a:p>
          <a:p>
            <a:pPr algn="just"/>
            <a:endParaRPr lang="pt-PT" altLang="pt-PT" sz="1600" b="1"/>
          </a:p>
          <a:p>
            <a:pPr algn="just"/>
            <a:r>
              <a:rPr lang="pt-PT" altLang="pt-PT" sz="1600" b="1"/>
              <a:t>Duração: 02 horas</a:t>
            </a:r>
          </a:p>
          <a:p>
            <a:pPr algn="just"/>
            <a:endParaRPr lang="pt-PT" altLang="pt-PT"/>
          </a:p>
          <a:p>
            <a:pPr algn="just"/>
            <a:endParaRPr lang="pt-PT" altLang="pt-PT"/>
          </a:p>
          <a:p>
            <a:pPr algn="just"/>
            <a:r>
              <a:rPr lang="pt-PT" altLang="pt-PT" sz="1400" b="1"/>
              <a:t>NOTA IMPORTANTE PARA OS CC: </a:t>
            </a:r>
          </a:p>
          <a:p>
            <a:pPr algn="just"/>
            <a:r>
              <a:rPr lang="pt-PT" altLang="pt-PT" sz="1600"/>
              <a:t>A Formação promovida pela APOTEC é válida nos termos do Estatuto da OCC. Os certificados podem ser submetidos através do site da dita Ordem, via Pasta CC, sem necessidade de qualquer outro formalismo adicional.</a:t>
            </a:r>
          </a:p>
          <a:p>
            <a:pPr algn="just"/>
            <a:endParaRPr lang="pt-PT" altLang="pt-PT"/>
          </a:p>
        </p:txBody>
      </p:sp>
    </p:spTree>
  </p:cSld>
  <p:clrMapOvr>
    <a:masterClrMapping/>
  </p:clrMapOvr>
  <p:transition spd="slow" advClick="0" advTm="10000">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99592" y="764704"/>
            <a:ext cx="7416824" cy="5400600"/>
          </a:xfrm>
          <a:solidFill>
            <a:schemeClr val="bg2">
              <a:lumMod val="90000"/>
            </a:schemeClr>
          </a:solidFill>
        </p:spPr>
        <p:txBody>
          <a:bodyPr>
            <a:normAutofit fontScale="62500" lnSpcReduction="20000"/>
          </a:bodyPr>
          <a:lstStyle/>
          <a:p>
            <a:pPr marL="0" indent="0">
              <a:buNone/>
            </a:pPr>
            <a:r>
              <a:rPr lang="pt-PT" dirty="0"/>
              <a:t> </a:t>
            </a:r>
          </a:p>
          <a:p>
            <a:pPr marL="0" indent="0">
              <a:buNone/>
            </a:pPr>
            <a:endParaRPr lang="pt-PT" dirty="0"/>
          </a:p>
          <a:p>
            <a:pPr marL="0" indent="0" algn="just">
              <a:buNone/>
            </a:pPr>
            <a:r>
              <a:rPr lang="pt-PT" b="1" dirty="0">
                <a:hlinkClick r:id="rId2"/>
              </a:rPr>
              <a:t>DECRETO-LEI N.º 10-G/2020 – DIÁRIO DA REPÚBLICA N.º 61/2020, 1.º SUPLEMENTO, SÉRIE I DE 2020-03-26</a:t>
            </a:r>
            <a:endParaRPr lang="pt-PT" dirty="0"/>
          </a:p>
          <a:p>
            <a:pPr marL="0" indent="0" algn="just">
              <a:buNone/>
            </a:pPr>
            <a:r>
              <a:rPr lang="pt-PT" dirty="0"/>
              <a:t>Estabelece uma medida excecional e temporária de proteção dos postos de trabalho, no âmbito da pandemia COVID-19</a:t>
            </a:r>
          </a:p>
          <a:p>
            <a:pPr marL="0" indent="0" algn="just">
              <a:buNone/>
            </a:pPr>
            <a:r>
              <a:rPr lang="pt-PT" dirty="0"/>
              <a:t> </a:t>
            </a:r>
          </a:p>
          <a:p>
            <a:pPr marL="0" indent="0" algn="just">
              <a:buNone/>
            </a:pPr>
            <a:r>
              <a:rPr lang="pt-PT" b="1" dirty="0">
                <a:hlinkClick r:id="rId3"/>
              </a:rPr>
              <a:t>DECRETO-LEI N.º 10-F/2020 – DIÁRIO DA REPÚBLICA N.º 61/2020, 1.º SUPLEMENTO, SÉRIE I DE 2020-03-26</a:t>
            </a:r>
            <a:endParaRPr lang="pt-PT" dirty="0"/>
          </a:p>
          <a:p>
            <a:pPr marL="0" indent="0" algn="just">
              <a:buNone/>
            </a:pPr>
            <a:r>
              <a:rPr lang="pt-PT" dirty="0"/>
              <a:t>Estabelece um regime excecional e temporário de cumprimento de obrigações fiscais e contribuições sociais, no âmbito da pandemia da doença COVID-19</a:t>
            </a:r>
          </a:p>
          <a:p>
            <a:pPr marL="0" indent="0" algn="just">
              <a:buNone/>
            </a:pPr>
            <a:endParaRPr lang="pt-PT" b="1" dirty="0">
              <a:hlinkClick r:id="rId4"/>
            </a:endParaRPr>
          </a:p>
          <a:p>
            <a:pPr marL="0" indent="0" algn="just">
              <a:buNone/>
            </a:pPr>
            <a:r>
              <a:rPr lang="pt-PT" b="1" dirty="0">
                <a:hlinkClick r:id="rId4"/>
              </a:rPr>
              <a:t>DESPACHO NORMATIVO N.º 4/2020 – DIÁRIO DA REPÚBLICA N.º 60/2020, SÉRIE II DE 2020-03-25</a:t>
            </a:r>
            <a:endParaRPr lang="pt-PT" dirty="0"/>
          </a:p>
          <a:p>
            <a:pPr marL="0" indent="0" algn="just">
              <a:buNone/>
            </a:pPr>
            <a:r>
              <a:rPr lang="pt-PT" dirty="0"/>
              <a:t>Determina a criação de uma linha de apoio financeiro, destinada a fazer face às necessidades de tesouraria das microempresas turísticas cuja atividade se encontra fortemente afetada pelos efeitos económicos resultantes do surto da doença COVID-19</a:t>
            </a:r>
          </a:p>
        </p:txBody>
      </p:sp>
    </p:spTree>
    <p:extLst>
      <p:ext uri="{BB962C8B-B14F-4D97-AF65-F5344CB8AC3E}">
        <p14:creationId xmlns:p14="http://schemas.microsoft.com/office/powerpoint/2010/main" val="785367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971600" y="692696"/>
            <a:ext cx="7272808" cy="5472608"/>
          </a:xfrm>
          <a:solidFill>
            <a:schemeClr val="bg2">
              <a:lumMod val="90000"/>
            </a:schemeClr>
          </a:solidFill>
        </p:spPr>
        <p:txBody>
          <a:bodyPr>
            <a:normAutofit fontScale="47500" lnSpcReduction="20000"/>
          </a:bodyPr>
          <a:lstStyle/>
          <a:p>
            <a:pPr marL="0" indent="0">
              <a:buNone/>
            </a:pPr>
            <a:endParaRPr lang="pt-PT" b="1" dirty="0">
              <a:hlinkClick r:id="rId2"/>
            </a:endParaRPr>
          </a:p>
          <a:p>
            <a:pPr marL="0" indent="0">
              <a:buNone/>
            </a:pPr>
            <a:r>
              <a:rPr lang="pt-PT" b="1" dirty="0">
                <a:hlinkClick r:id="rId2"/>
              </a:rPr>
              <a:t>RESOLUÇÃO DO CONSELHO DE MINISTROS N.º 11-A/2020 - DIÁRIO DA REPÚBLICA N.º 58/2020, 1º SUPLEMENTO, SÉRIE I DE 2020-03-23</a:t>
            </a:r>
            <a:endParaRPr lang="pt-PT" dirty="0"/>
          </a:p>
          <a:p>
            <a:pPr marL="0" indent="0">
              <a:buNone/>
            </a:pPr>
            <a:r>
              <a:rPr lang="pt-PT" dirty="0"/>
              <a:t>Alarga o diferimento de prestações vincendas no âmbito do Quadro de Referência Estratégico Nacional ou no Portugal 2020 a todas as empresas, devido à situação epidemiológica do novo Coronavírus - COVID 19</a:t>
            </a:r>
          </a:p>
          <a:p>
            <a:pPr marL="0" indent="0">
              <a:buNone/>
            </a:pPr>
            <a:endParaRPr lang="pt-PT" dirty="0">
              <a:hlinkClick r:id="rId3"/>
            </a:endParaRPr>
          </a:p>
          <a:p>
            <a:pPr marL="0" indent="0">
              <a:buNone/>
            </a:pPr>
            <a:r>
              <a:rPr lang="pt-PT" b="1" dirty="0">
                <a:hlinkClick r:id="rId3"/>
              </a:rPr>
              <a:t>DECRETO N.º 2-A/2020 - DIÁRIO DA REPÚBLICA N.º 57/2020, 1º SUPLEMENTO, SÉRIE I DE 2020-03-20</a:t>
            </a:r>
            <a:endParaRPr lang="pt-PT" dirty="0"/>
          </a:p>
          <a:p>
            <a:pPr marL="0" indent="0">
              <a:buNone/>
            </a:pPr>
            <a:r>
              <a:rPr lang="pt-PT" dirty="0"/>
              <a:t>Regulamenta a aplicação do estado de emergência decretado pelo Presidente da República</a:t>
            </a:r>
          </a:p>
          <a:p>
            <a:pPr marL="0" indent="0">
              <a:buNone/>
            </a:pPr>
            <a:endParaRPr lang="pt-PT" dirty="0"/>
          </a:p>
          <a:p>
            <a:pPr marL="0" indent="0">
              <a:buNone/>
            </a:pPr>
            <a:r>
              <a:rPr lang="pt-PT" b="1" dirty="0">
                <a:hlinkClick r:id="rId4"/>
              </a:rPr>
              <a:t>LEI N.º 1-A/2020 - DIÁRIO DA REPÚBLICA N.º 56/2020, 3º SUPLEMENTO, SÉRIE I DE 2020-03-19</a:t>
            </a:r>
            <a:endParaRPr lang="pt-PT" dirty="0"/>
          </a:p>
          <a:p>
            <a:pPr marL="0" indent="0">
              <a:buNone/>
            </a:pPr>
            <a:r>
              <a:rPr lang="pt-PT" dirty="0"/>
              <a:t>Medidas excecionais e temporárias de resposta à situação epidemiológica provocada pelo coronavírus SARS-CoV-2 e da doença COVID-19 </a:t>
            </a:r>
          </a:p>
          <a:p>
            <a:pPr marL="0" indent="0">
              <a:buNone/>
            </a:pPr>
            <a:r>
              <a:rPr lang="pt-PT" dirty="0"/>
              <a:t> </a:t>
            </a:r>
          </a:p>
          <a:p>
            <a:pPr marL="0" indent="0">
              <a:buNone/>
            </a:pPr>
            <a:r>
              <a:rPr lang="pt-PT" dirty="0"/>
              <a:t> </a:t>
            </a:r>
          </a:p>
          <a:p>
            <a:pPr marL="0" indent="0">
              <a:buNone/>
            </a:pPr>
            <a:r>
              <a:rPr lang="pt-PT" b="1" dirty="0">
                <a:hlinkClick r:id="rId5"/>
              </a:rPr>
              <a:t>PORTARIA N.º 71-A/2020 - DIÁRIO DA REPÚBLICA N.º 52-A/2020, 1º SUPLEMENTO, SÉRIE I DE 2020-03-15</a:t>
            </a:r>
            <a:r>
              <a:rPr lang="pt-PT" b="1" dirty="0"/>
              <a:t>  REVOGADA</a:t>
            </a:r>
            <a:endParaRPr lang="pt-PT" dirty="0"/>
          </a:p>
          <a:p>
            <a:pPr marL="0" indent="0" algn="just">
              <a:buNone/>
            </a:pPr>
            <a:r>
              <a:rPr lang="pt-PT" dirty="0"/>
              <a:t>Define e regulamenta os termos e as condições de atribuição dos apoios imediatos de caráter extraordinário, temporário e transitório, destinados aos trabalhadores e empregadores afetados pelo surto do vírus COVID-19, tendo em vista a manutenção dos postos de trabalho e mitigar situações de crise empresarial</a:t>
            </a:r>
          </a:p>
          <a:p>
            <a:pPr marL="0" indent="0" algn="just">
              <a:buNone/>
            </a:pPr>
            <a:r>
              <a:rPr lang="pt-PT" b="1" dirty="0"/>
              <a:t>A presente Portaria encontra-se revogada pelo </a:t>
            </a:r>
            <a:r>
              <a:rPr lang="pt-PT" b="1" dirty="0">
                <a:hlinkClick r:id="rId6"/>
              </a:rPr>
              <a:t>Decreto-Lei n.º 10-G/2020</a:t>
            </a:r>
            <a:r>
              <a:rPr lang="pt-PT" b="1" dirty="0"/>
              <a:t>, mas os requerimentos solicitando apoios financeiros, entregues ao abrigo desta </a:t>
            </a:r>
            <a:r>
              <a:rPr lang="pt-PT" b="1" dirty="0">
                <a:hlinkClick r:id="rId7"/>
              </a:rPr>
              <a:t>Portaria n.º 71-A/2020</a:t>
            </a:r>
            <a:r>
              <a:rPr lang="pt-PT" b="1" dirty="0"/>
              <a:t>, de 15 de março, antes da entrada em vigor do presente decreto-lei, mantêm a sua eficácia, sendo analisados à luz do presente decreto-lei.</a:t>
            </a:r>
            <a:endParaRPr lang="pt-PT" dirty="0"/>
          </a:p>
          <a:p>
            <a:pPr marL="0" indent="0">
              <a:buNone/>
            </a:pPr>
            <a:r>
              <a:rPr lang="pt-PT" dirty="0"/>
              <a:t> </a:t>
            </a:r>
          </a:p>
        </p:txBody>
      </p:sp>
    </p:spTree>
    <p:extLst>
      <p:ext uri="{BB962C8B-B14F-4D97-AF65-F5344CB8AC3E}">
        <p14:creationId xmlns:p14="http://schemas.microsoft.com/office/powerpoint/2010/main" val="3537270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971600" y="692696"/>
            <a:ext cx="7272808" cy="5472608"/>
          </a:xfrm>
          <a:solidFill>
            <a:schemeClr val="bg2">
              <a:lumMod val="90000"/>
            </a:schemeClr>
          </a:solidFill>
        </p:spPr>
        <p:txBody>
          <a:bodyPr>
            <a:normAutofit fontScale="55000" lnSpcReduction="20000"/>
          </a:bodyPr>
          <a:lstStyle/>
          <a:p>
            <a:pPr marL="0" indent="0">
              <a:buNone/>
            </a:pPr>
            <a:r>
              <a:rPr lang="pt-PT" dirty="0"/>
              <a:t> </a:t>
            </a:r>
          </a:p>
          <a:p>
            <a:pPr marL="0" indent="0" algn="just">
              <a:buNone/>
            </a:pPr>
            <a:r>
              <a:rPr lang="pt-PT" b="1" dirty="0">
                <a:hlinkClick r:id="rId2"/>
              </a:rPr>
              <a:t>DESPACHO N.º 2875-A/2020 - DIÁRIO DA REPÚBLICA N.º 44/2020, 1º SUPLEMENTO, SÉRIE II DE 2020-03-03</a:t>
            </a:r>
            <a:endParaRPr lang="pt-PT" dirty="0"/>
          </a:p>
          <a:p>
            <a:pPr marL="0" indent="0" algn="just">
              <a:buNone/>
            </a:pPr>
            <a:r>
              <a:rPr lang="pt-PT" dirty="0"/>
              <a:t>Adota medidas para acautelar a proteção social dos beneficiários que se encontrem impedidos, temporariamente, do exercício da sua atividade profissional por ordem da autoridade de saúde, devido a perigo de contágio pelo COVID-19</a:t>
            </a:r>
          </a:p>
          <a:p>
            <a:pPr marL="0" indent="0" algn="just">
              <a:buNone/>
            </a:pPr>
            <a:endParaRPr lang="pt-PT" dirty="0"/>
          </a:p>
          <a:p>
            <a:pPr marL="0" indent="0" algn="just">
              <a:buNone/>
            </a:pPr>
            <a:r>
              <a:rPr lang="pt-PT" b="1" dirty="0">
                <a:hlinkClick r:id="rId3"/>
              </a:rPr>
              <a:t>DECRETO-LEI N.º 10-A/2020 - DIÁRIO DA REPÚBLICA N.º 52/2020, 1º SUPLEMENTO, SÉRIE I DE 2020-03-13</a:t>
            </a:r>
            <a:endParaRPr lang="pt-PT" dirty="0"/>
          </a:p>
          <a:p>
            <a:pPr marL="0" indent="0" algn="just">
              <a:buNone/>
            </a:pPr>
            <a:r>
              <a:rPr lang="pt-PT" dirty="0"/>
              <a:t>Estabelece medidas excecionais e temporárias relativas à situação epidemiológica do novo Coronavírus - COVID 19</a:t>
            </a:r>
          </a:p>
          <a:p>
            <a:pPr marL="0" indent="0" algn="just">
              <a:buNone/>
            </a:pPr>
            <a:r>
              <a:rPr lang="pt-PT" dirty="0"/>
              <a:t>No âmbito das medidas fiscais adotadas pelo governo, relativas à infeção epidemiológica por COVID-19, sugere-se a consulta do </a:t>
            </a:r>
            <a:r>
              <a:rPr lang="pt-PT" dirty="0">
                <a:hlinkClick r:id="rId4"/>
              </a:rPr>
              <a:t>Despacho n.º 104/2020 - XXII</a:t>
            </a:r>
            <a:r>
              <a:rPr lang="pt-PT" dirty="0"/>
              <a:t>, assinado pelo Secretário de Estado dos assuntos fiscais, António Mendonça Mendes.</a:t>
            </a:r>
          </a:p>
          <a:p>
            <a:pPr marL="0" indent="0" algn="just">
              <a:buNone/>
            </a:pPr>
            <a:endParaRPr lang="pt-PT" dirty="0"/>
          </a:p>
          <a:p>
            <a:pPr marL="0" indent="0" algn="just">
              <a:buNone/>
            </a:pPr>
            <a:r>
              <a:rPr lang="pt-PT" b="1" dirty="0">
                <a:hlinkClick r:id="rId2"/>
              </a:rPr>
              <a:t>DESPACHO N.º 2875-A/2020 - DIÁRIO DA REPÚBLICA N.º 44/2020, 1º SUPLEMENTO, SÉRIE II DE 2020-03-03</a:t>
            </a:r>
            <a:endParaRPr lang="pt-PT" dirty="0"/>
          </a:p>
          <a:p>
            <a:pPr marL="0" indent="0" algn="just">
              <a:buNone/>
            </a:pPr>
            <a:r>
              <a:rPr lang="pt-PT" dirty="0"/>
              <a:t>Adota medidas para acautelar a proteção social dos beneficiários que se encontrem impedidos, temporariamente, do exercício da sua atividade profissional por ordem da autoridade de saúde, devido a perigo de contágio pelo COVID-19</a:t>
            </a:r>
          </a:p>
        </p:txBody>
      </p:sp>
    </p:spTree>
    <p:extLst>
      <p:ext uri="{BB962C8B-B14F-4D97-AF65-F5344CB8AC3E}">
        <p14:creationId xmlns:p14="http://schemas.microsoft.com/office/powerpoint/2010/main" val="25237145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971600" y="836712"/>
            <a:ext cx="7200800" cy="5184575"/>
          </a:xfrm>
          <a:solidFill>
            <a:schemeClr val="bg2">
              <a:lumMod val="90000"/>
            </a:schemeClr>
          </a:solidFill>
        </p:spPr>
        <p:txBody>
          <a:bodyPr>
            <a:normAutofit fontScale="92500" lnSpcReduction="20000"/>
          </a:bodyPr>
          <a:lstStyle/>
          <a:p>
            <a:pPr marL="0" indent="0" algn="ctr">
              <a:buNone/>
            </a:pPr>
            <a:r>
              <a:rPr lang="pt-PT" sz="2800" b="1" dirty="0"/>
              <a:t>APOIOS COVID – NO AMBITO DA SS</a:t>
            </a:r>
          </a:p>
          <a:p>
            <a:pPr marL="0" indent="0" algn="ctr">
              <a:buNone/>
            </a:pPr>
            <a:endParaRPr lang="pt-PT" b="1" dirty="0"/>
          </a:p>
          <a:p>
            <a:pPr algn="just"/>
            <a:r>
              <a:rPr lang="pt-PT" b="1" u="sng" dirty="0">
                <a:hlinkClick r:id="rId2"/>
              </a:rPr>
              <a:t>Apoio excecional à família dos Trabalhadores por Conta de Outrem</a:t>
            </a:r>
            <a:endParaRPr lang="pt-PT" b="1" dirty="0"/>
          </a:p>
          <a:p>
            <a:pPr algn="just"/>
            <a:endParaRPr lang="pt-PT" dirty="0"/>
          </a:p>
          <a:p>
            <a:pPr algn="just"/>
            <a:r>
              <a:rPr lang="pt-PT" b="1" dirty="0">
                <a:hlinkClick r:id="rId3"/>
              </a:rPr>
              <a:t>Medida Extraordinário de Apoio à Manutenção dos Contratos de Trabalho (</a:t>
            </a:r>
            <a:r>
              <a:rPr lang="pt-PT" b="1" dirty="0" err="1">
                <a:hlinkClick r:id="rId3"/>
              </a:rPr>
              <a:t>Lay-off</a:t>
            </a:r>
            <a:r>
              <a:rPr lang="pt-PT" b="1" dirty="0">
                <a:hlinkClick r:id="rId3"/>
              </a:rPr>
              <a:t>)</a:t>
            </a:r>
            <a:endParaRPr lang="pt-PT" b="1" dirty="0"/>
          </a:p>
          <a:p>
            <a:pPr algn="just"/>
            <a:endParaRPr lang="pt-PT" dirty="0"/>
          </a:p>
          <a:p>
            <a:pPr algn="just"/>
            <a:r>
              <a:rPr lang="pt-PT" b="1" dirty="0">
                <a:hlinkClick r:id="rId4"/>
              </a:rPr>
              <a:t>Subsídio por doença por Isolamento Profilático</a:t>
            </a:r>
            <a:endParaRPr lang="pt-PT" b="1" dirty="0"/>
          </a:p>
          <a:p>
            <a:pPr algn="just"/>
            <a:endParaRPr lang="pt-PT" dirty="0"/>
          </a:p>
          <a:p>
            <a:pPr algn="just"/>
            <a:r>
              <a:rPr lang="pt-PT" b="1" dirty="0">
                <a:hlinkClick r:id="rId5"/>
              </a:rPr>
              <a:t>Diferimento do pagamento de contribuições para entidades empregadoras</a:t>
            </a:r>
            <a:endParaRPr lang="pt-PT" b="1" dirty="0"/>
          </a:p>
          <a:p>
            <a:pPr algn="ctr"/>
            <a:endParaRPr lang="pt-PT" dirty="0"/>
          </a:p>
        </p:txBody>
      </p:sp>
    </p:spTree>
    <p:extLst>
      <p:ext uri="{BB962C8B-B14F-4D97-AF65-F5344CB8AC3E}">
        <p14:creationId xmlns:p14="http://schemas.microsoft.com/office/powerpoint/2010/main" val="1907145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463040" y="2119257"/>
            <a:ext cx="6493336" cy="3325967"/>
          </a:xfrm>
          <a:solidFill>
            <a:schemeClr val="bg2">
              <a:lumMod val="90000"/>
            </a:schemeClr>
          </a:solidFill>
        </p:spPr>
        <p:txBody>
          <a:bodyPr>
            <a:normAutofit/>
          </a:bodyPr>
          <a:lstStyle/>
          <a:p>
            <a:pPr algn="ctr"/>
            <a:endParaRPr lang="pt-PT" b="1" dirty="0"/>
          </a:p>
          <a:p>
            <a:pPr algn="ctr"/>
            <a:endParaRPr lang="pt-PT" b="1" dirty="0"/>
          </a:p>
          <a:p>
            <a:pPr algn="ctr"/>
            <a:r>
              <a:rPr lang="pt-PT" b="1" dirty="0"/>
              <a:t>Apoio excecional à família dos Trabalhadores por Conta de Outrem</a:t>
            </a:r>
          </a:p>
          <a:p>
            <a:pPr algn="ctr"/>
            <a:endParaRPr lang="pt-PT" dirty="0"/>
          </a:p>
        </p:txBody>
      </p:sp>
    </p:spTree>
    <p:extLst>
      <p:ext uri="{BB962C8B-B14F-4D97-AF65-F5344CB8AC3E}">
        <p14:creationId xmlns:p14="http://schemas.microsoft.com/office/powerpoint/2010/main" val="4076219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99592" y="908720"/>
            <a:ext cx="7344816" cy="5184575"/>
          </a:xfrm>
          <a:solidFill>
            <a:schemeClr val="bg2">
              <a:lumMod val="90000"/>
            </a:schemeClr>
          </a:solidFill>
        </p:spPr>
        <p:txBody>
          <a:bodyPr>
            <a:normAutofit fontScale="92500" lnSpcReduction="10000"/>
          </a:bodyPr>
          <a:lstStyle/>
          <a:p>
            <a:pPr algn="ctr"/>
            <a:endParaRPr lang="pt-PT" b="1" dirty="0"/>
          </a:p>
          <a:p>
            <a:pPr marL="0" indent="0" algn="ctr">
              <a:buNone/>
            </a:pPr>
            <a:r>
              <a:rPr lang="pt-PT" b="1" dirty="0"/>
              <a:t>A Quem se Aplica:</a:t>
            </a:r>
          </a:p>
          <a:p>
            <a:pPr algn="just">
              <a:buFont typeface="Wingdings" panose="05000000000000000000" pitchFamily="2" charset="2"/>
              <a:buChar char="q"/>
            </a:pPr>
            <a:r>
              <a:rPr lang="pt-PT" dirty="0"/>
              <a:t>Trabalhadores que exercem atividade por conta de outrem e que faltem ao trabalho por motivos de assistência a filhos ou outros menores a cargo, menores de 12 anos, ou com deficiência/doença crónica independentemente da idade, decorrente de encerramento do estabelecimento de ensino determinado por:</a:t>
            </a:r>
          </a:p>
          <a:p>
            <a:pPr marL="0" indent="0" algn="just">
              <a:buNone/>
            </a:pPr>
            <a:endParaRPr lang="pt-PT" dirty="0"/>
          </a:p>
          <a:p>
            <a:pPr lvl="1" algn="just"/>
            <a:r>
              <a:rPr lang="pt-PT" dirty="0"/>
              <a:t>Decisão da autoridade de saúde</a:t>
            </a:r>
          </a:p>
          <a:p>
            <a:pPr lvl="1"/>
            <a:r>
              <a:rPr lang="pt-PT" dirty="0"/>
              <a:t>Decisão do governo</a:t>
            </a:r>
          </a:p>
          <a:p>
            <a:pPr algn="ctr"/>
            <a:endParaRPr lang="pt-PT" dirty="0"/>
          </a:p>
        </p:txBody>
      </p:sp>
    </p:spTree>
    <p:extLst>
      <p:ext uri="{BB962C8B-B14F-4D97-AF65-F5344CB8AC3E}">
        <p14:creationId xmlns:p14="http://schemas.microsoft.com/office/powerpoint/2010/main" val="8985951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99592" y="908720"/>
            <a:ext cx="7344816" cy="5184575"/>
          </a:xfrm>
          <a:solidFill>
            <a:schemeClr val="bg2">
              <a:lumMod val="90000"/>
            </a:schemeClr>
          </a:solidFill>
        </p:spPr>
        <p:txBody>
          <a:bodyPr>
            <a:normAutofit lnSpcReduction="10000"/>
          </a:bodyPr>
          <a:lstStyle/>
          <a:p>
            <a:pPr algn="ctr"/>
            <a:endParaRPr lang="pt-PT" b="1" dirty="0"/>
          </a:p>
          <a:p>
            <a:pPr marL="0" indent="0" algn="ctr">
              <a:buNone/>
            </a:pPr>
            <a:r>
              <a:rPr lang="pt-PT" b="1" dirty="0"/>
              <a:t>A Que tem direito:</a:t>
            </a:r>
          </a:p>
          <a:p>
            <a:pPr algn="just">
              <a:buFont typeface="Wingdings" panose="05000000000000000000" pitchFamily="2" charset="2"/>
              <a:buChar char="q"/>
            </a:pPr>
            <a:r>
              <a:rPr lang="pt-PT" dirty="0"/>
              <a:t>O trabalhador tem direito a um apoio excecional correspondente a 2/3 da sua remuneração base, ou seja, não inclui outras componentes da remuneração.</a:t>
            </a:r>
          </a:p>
          <a:p>
            <a:endParaRPr lang="pt-PT" dirty="0"/>
          </a:p>
          <a:p>
            <a:pPr algn="just">
              <a:buFont typeface="Wingdings" panose="05000000000000000000" pitchFamily="2" charset="2"/>
              <a:buChar char="q"/>
            </a:pPr>
            <a:r>
              <a:rPr lang="pt-PT" dirty="0"/>
              <a:t>Este apoio tem como limite mínimo 1 RMMG (valor: 635€) e como limite máximo 3 RMMG (valor:1.905€) e é calculado em função do número de dias de falta ao trabalho.</a:t>
            </a:r>
          </a:p>
          <a:p>
            <a:pPr algn="ctr"/>
            <a:endParaRPr lang="pt-PT" dirty="0"/>
          </a:p>
        </p:txBody>
      </p:sp>
    </p:spTree>
    <p:extLst>
      <p:ext uri="{BB962C8B-B14F-4D97-AF65-F5344CB8AC3E}">
        <p14:creationId xmlns:p14="http://schemas.microsoft.com/office/powerpoint/2010/main" val="3521338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99592" y="908720"/>
            <a:ext cx="7344816" cy="5184575"/>
          </a:xfrm>
          <a:solidFill>
            <a:schemeClr val="bg2">
              <a:lumMod val="90000"/>
            </a:schemeClr>
          </a:solidFill>
        </p:spPr>
        <p:txBody>
          <a:bodyPr>
            <a:normAutofit/>
          </a:bodyPr>
          <a:lstStyle/>
          <a:p>
            <a:pPr algn="ctr"/>
            <a:endParaRPr lang="pt-PT" b="1" dirty="0"/>
          </a:p>
          <a:p>
            <a:pPr marL="0" indent="0" algn="ctr">
              <a:buNone/>
            </a:pPr>
            <a:r>
              <a:rPr lang="pt-PT" b="1" dirty="0"/>
              <a:t>NOTA:</a:t>
            </a:r>
          </a:p>
          <a:p>
            <a:pPr marL="0" indent="0" algn="ctr">
              <a:buNone/>
            </a:pPr>
            <a:endParaRPr lang="pt-PT" b="1" dirty="0"/>
          </a:p>
          <a:p>
            <a:pPr algn="just">
              <a:buFont typeface="Wingdings" panose="05000000000000000000" pitchFamily="2" charset="2"/>
              <a:buChar char="q"/>
            </a:pPr>
            <a:r>
              <a:rPr lang="pt-PT" b="1" dirty="0"/>
              <a:t>Sobre o apoio incide a quotização do trabalhador e 50% da contribuição social da Entidade Empregadora</a:t>
            </a:r>
          </a:p>
          <a:p>
            <a:pPr algn="just">
              <a:buFont typeface="Wingdings" panose="05000000000000000000" pitchFamily="2" charset="2"/>
              <a:buChar char="q"/>
            </a:pPr>
            <a:endParaRPr lang="pt-PT" dirty="0"/>
          </a:p>
          <a:p>
            <a:pPr algn="ctr"/>
            <a:endParaRPr lang="pt-PT" dirty="0"/>
          </a:p>
        </p:txBody>
      </p:sp>
    </p:spTree>
    <p:extLst>
      <p:ext uri="{BB962C8B-B14F-4D97-AF65-F5344CB8AC3E}">
        <p14:creationId xmlns:p14="http://schemas.microsoft.com/office/powerpoint/2010/main" val="3594651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99592" y="908720"/>
            <a:ext cx="7344816" cy="5184575"/>
          </a:xfrm>
          <a:solidFill>
            <a:schemeClr val="bg2">
              <a:lumMod val="90000"/>
            </a:schemeClr>
          </a:solidFill>
        </p:spPr>
        <p:txBody>
          <a:bodyPr>
            <a:normAutofit fontScale="92500" lnSpcReduction="10000"/>
          </a:bodyPr>
          <a:lstStyle/>
          <a:p>
            <a:pPr algn="ctr"/>
            <a:endParaRPr lang="pt-PT" b="1" dirty="0"/>
          </a:p>
          <a:p>
            <a:pPr marL="0" indent="0" algn="ctr">
              <a:buNone/>
            </a:pPr>
            <a:r>
              <a:rPr lang="pt-PT" b="1" dirty="0"/>
              <a:t>Quanto dura o apoio:</a:t>
            </a:r>
          </a:p>
          <a:p>
            <a:pPr algn="just">
              <a:buFont typeface="Wingdings" panose="05000000000000000000" pitchFamily="2" charset="2"/>
              <a:buChar char="q"/>
            </a:pPr>
            <a:r>
              <a:rPr lang="pt-PT" dirty="0"/>
              <a:t>O apoio não inclui o período das férias escolares, sendo atribuído entre 16 e 29 de março. No caso das escolas piloto podem ser declarados períodos diferentes do calendário oficial. No caso de crianças que frequentem equipamentos sociais de apoio à primeira infância ou deficiência/doença crónica, o apoio é atribuído até 13 de abril.</a:t>
            </a:r>
          </a:p>
          <a:p>
            <a:endParaRPr lang="pt-PT" dirty="0"/>
          </a:p>
          <a:p>
            <a:pPr algn="just">
              <a:buFont typeface="Wingdings" panose="05000000000000000000" pitchFamily="2" charset="2"/>
              <a:buChar char="q"/>
            </a:pPr>
            <a:r>
              <a:rPr lang="pt-PT" dirty="0"/>
              <a:t>Não pode haver sobreposição de períodos entre progenitores.</a:t>
            </a:r>
          </a:p>
          <a:p>
            <a:pPr algn="ctr"/>
            <a:endParaRPr lang="pt-PT" dirty="0"/>
          </a:p>
        </p:txBody>
      </p:sp>
    </p:spTree>
    <p:extLst>
      <p:ext uri="{BB962C8B-B14F-4D97-AF65-F5344CB8AC3E}">
        <p14:creationId xmlns:p14="http://schemas.microsoft.com/office/powerpoint/2010/main" val="487275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99592" y="1124744"/>
            <a:ext cx="7344816" cy="5040560"/>
          </a:xfrm>
          <a:solidFill>
            <a:schemeClr val="bg2">
              <a:lumMod val="90000"/>
            </a:schemeClr>
          </a:solidFill>
        </p:spPr>
        <p:txBody>
          <a:bodyPr>
            <a:normAutofit fontScale="70000" lnSpcReduction="20000"/>
          </a:bodyPr>
          <a:lstStyle/>
          <a:p>
            <a:pPr algn="ctr"/>
            <a:r>
              <a:rPr lang="pt-PT" b="1" u="sng" dirty="0"/>
              <a:t>O que tem de fazer:</a:t>
            </a:r>
          </a:p>
          <a:p>
            <a:r>
              <a:rPr lang="pt-PT" b="1" u="sng" dirty="0"/>
              <a:t>Deveres do trabalhador</a:t>
            </a:r>
            <a:endParaRPr lang="pt-PT" b="1" dirty="0"/>
          </a:p>
          <a:p>
            <a:pPr marL="0" indent="0">
              <a:buNone/>
            </a:pPr>
            <a:r>
              <a:rPr lang="pt-PT" dirty="0"/>
              <a:t> </a:t>
            </a:r>
          </a:p>
          <a:p>
            <a:pPr algn="just"/>
            <a:r>
              <a:rPr lang="pt-PT" dirty="0"/>
              <a:t>Deve preencher a declaração </a:t>
            </a:r>
            <a:r>
              <a:rPr lang="pt-PT" dirty="0" err="1"/>
              <a:t>Mod</a:t>
            </a:r>
            <a:r>
              <a:rPr lang="pt-PT" dirty="0"/>
              <a:t>. GF88-DGSS, disponível </a:t>
            </a:r>
            <a:r>
              <a:rPr lang="pt-PT" dirty="0">
                <a:hlinkClick r:id="rId2" tooltip="Formulários [abre numa nova janela]"/>
              </a:rPr>
              <a:t>http://www.seg-social.pt/formularios</a:t>
            </a:r>
            <a:r>
              <a:rPr lang="pt-PT" dirty="0"/>
              <a:t> e remeter à respetiva entidade empregadora. A declaração também serve para justificação de faltas ao trabalho.</a:t>
            </a:r>
          </a:p>
          <a:p>
            <a:r>
              <a:rPr lang="pt-PT" dirty="0"/>
              <a:t> </a:t>
            </a:r>
          </a:p>
          <a:p>
            <a:pPr algn="ctr"/>
            <a:r>
              <a:rPr lang="pt-PT" b="1" u="sng" dirty="0"/>
              <a:t>Deveres da entidade empregadora</a:t>
            </a:r>
            <a:endParaRPr lang="pt-PT" b="1" dirty="0"/>
          </a:p>
          <a:p>
            <a:pPr algn="just"/>
            <a:r>
              <a:rPr lang="pt-PT" dirty="0"/>
              <a:t>Deve recolher as declarações remetidas pelos trabalhadores.</a:t>
            </a:r>
          </a:p>
          <a:p>
            <a:pPr algn="just"/>
            <a:r>
              <a:rPr lang="pt-PT" dirty="0"/>
              <a:t>Deve proceder ao preenchimento do formulário on-line disponível na Segurança Social Direta em 30 de março.</a:t>
            </a:r>
          </a:p>
          <a:p>
            <a:pPr algn="just"/>
            <a:r>
              <a:rPr lang="pt-PT" dirty="0"/>
              <a:t>Deve entregar declaração de remunerações autónoma com o valor total do apoio pago ao trabalhador.​</a:t>
            </a:r>
          </a:p>
          <a:p>
            <a:r>
              <a:rPr lang="pt-PT" dirty="0"/>
              <a:t>Deve registar o IBAN na Segurança Social Direta.</a:t>
            </a:r>
          </a:p>
          <a:p>
            <a:pPr algn="just"/>
            <a:r>
              <a:rPr lang="pt-PT" dirty="0"/>
              <a:t>O apoio será pago pela Segurança Social à entidade empregadora, obrigatoriamente por transferência bancária.</a:t>
            </a:r>
          </a:p>
          <a:p>
            <a:pPr marL="0" indent="0" algn="just">
              <a:buNone/>
            </a:pPr>
            <a:endParaRPr lang="pt-PT" dirty="0"/>
          </a:p>
        </p:txBody>
      </p:sp>
    </p:spTree>
    <p:extLst>
      <p:ext uri="{BB962C8B-B14F-4D97-AF65-F5344CB8AC3E}">
        <p14:creationId xmlns:p14="http://schemas.microsoft.com/office/powerpoint/2010/main" val="3760646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31640" y="1988840"/>
            <a:ext cx="6408712" cy="3240360"/>
          </a:xfrm>
          <a:solidFill>
            <a:schemeClr val="bg2">
              <a:lumMod val="90000"/>
            </a:schemeClr>
          </a:solidFill>
        </p:spPr>
        <p:txBody>
          <a:bodyPr>
            <a:normAutofit/>
          </a:bodyPr>
          <a:lstStyle/>
          <a:p>
            <a:r>
              <a:rPr lang="pt-PT" sz="4400" dirty="0">
                <a:effectLst>
                  <a:outerShdw blurRad="38100" dist="38100" dir="2700000" algn="tl">
                    <a:srgbClr val="000000">
                      <a:alpha val="43137"/>
                    </a:srgbClr>
                  </a:outerShdw>
                </a:effectLst>
              </a:rPr>
              <a:t>ORÇAMENTO ESTADO 2020</a:t>
            </a:r>
            <a:br>
              <a:rPr lang="pt-PT" sz="4400" dirty="0">
                <a:effectLst>
                  <a:outerShdw blurRad="38100" dist="38100" dir="2700000" algn="tl">
                    <a:srgbClr val="000000">
                      <a:alpha val="43137"/>
                    </a:srgbClr>
                  </a:outerShdw>
                </a:effectLst>
              </a:rPr>
            </a:br>
            <a:br>
              <a:rPr lang="pt-PT" sz="4400" dirty="0">
                <a:effectLst>
                  <a:outerShdw blurRad="38100" dist="38100" dir="2700000" algn="tl">
                    <a:srgbClr val="000000">
                      <a:alpha val="43137"/>
                    </a:srgbClr>
                  </a:outerShdw>
                </a:effectLst>
              </a:rPr>
            </a:br>
            <a:r>
              <a:rPr lang="pt-PT" sz="4400" dirty="0">
                <a:effectLst>
                  <a:outerShdw blurRad="38100" dist="38100" dir="2700000" algn="tl">
                    <a:srgbClr val="000000">
                      <a:alpha val="43137"/>
                    </a:srgbClr>
                  </a:outerShdw>
                </a:effectLst>
              </a:rPr>
              <a:t>SS ALTERAÇÕES</a:t>
            </a:r>
            <a:endParaRPr lang="pt-PT" dirty="0"/>
          </a:p>
        </p:txBody>
      </p:sp>
    </p:spTree>
    <p:extLst>
      <p:ext uri="{BB962C8B-B14F-4D97-AF65-F5344CB8AC3E}">
        <p14:creationId xmlns:p14="http://schemas.microsoft.com/office/powerpoint/2010/main" val="16686508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475656" y="1766016"/>
            <a:ext cx="6493336" cy="3325967"/>
          </a:xfrm>
          <a:solidFill>
            <a:schemeClr val="bg2">
              <a:lumMod val="90000"/>
            </a:schemeClr>
          </a:solidFill>
        </p:spPr>
        <p:txBody>
          <a:bodyPr>
            <a:normAutofit/>
          </a:bodyPr>
          <a:lstStyle/>
          <a:p>
            <a:pPr algn="ctr"/>
            <a:endParaRPr lang="pt-PT" b="1" dirty="0"/>
          </a:p>
          <a:p>
            <a:pPr algn="ctr"/>
            <a:endParaRPr lang="pt-PT" b="1" dirty="0"/>
          </a:p>
          <a:p>
            <a:pPr marL="0" indent="0" algn="ctr">
              <a:buNone/>
            </a:pPr>
            <a:br>
              <a:rPr lang="pt-PT" dirty="0"/>
            </a:br>
            <a:r>
              <a:rPr lang="pt-PT" b="1" dirty="0">
                <a:solidFill>
                  <a:schemeClr val="accent4"/>
                </a:solidFill>
              </a:rPr>
              <a:t>Medida Extraordinária de Apoio à Manutenção dos Contratos de Trabalho Por Conta de Outrem</a:t>
            </a:r>
          </a:p>
          <a:p>
            <a:pPr algn="ctr"/>
            <a:endParaRPr lang="pt-PT" dirty="0"/>
          </a:p>
        </p:txBody>
      </p:sp>
    </p:spTree>
    <p:extLst>
      <p:ext uri="{BB962C8B-B14F-4D97-AF65-F5344CB8AC3E}">
        <p14:creationId xmlns:p14="http://schemas.microsoft.com/office/powerpoint/2010/main" val="4093054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611560" y="764704"/>
            <a:ext cx="8280920" cy="5688632"/>
          </a:xfrm>
          <a:solidFill>
            <a:schemeClr val="bg2">
              <a:lumMod val="90000"/>
            </a:schemeClr>
          </a:solidFill>
        </p:spPr>
        <p:txBody>
          <a:bodyPr>
            <a:noAutofit/>
          </a:bodyPr>
          <a:lstStyle/>
          <a:p>
            <a:pPr marL="0" indent="0" algn="ctr">
              <a:buNone/>
            </a:pPr>
            <a:r>
              <a:rPr lang="pt-PT" sz="1600" b="1" dirty="0"/>
              <a:t>A QUEM SE APLICA:</a:t>
            </a:r>
          </a:p>
          <a:p>
            <a:pPr marL="0" indent="0" algn="just">
              <a:buNone/>
            </a:pPr>
            <a:r>
              <a:rPr lang="pt-PT" sz="1600" dirty="0"/>
              <a:t>Empregadores de natureza privada, incluindo as entidades do setor social (IPSS), comprovadamente em situação de crise empresarial quando resulte de:</a:t>
            </a:r>
          </a:p>
          <a:p>
            <a:pPr algn="just"/>
            <a:endParaRPr lang="pt-PT" sz="1600" b="1" dirty="0"/>
          </a:p>
          <a:p>
            <a:pPr algn="just"/>
            <a:r>
              <a:rPr lang="pt-PT" sz="1600" b="1" dirty="0"/>
              <a:t>Encerramento total ou parcial </a:t>
            </a:r>
            <a:r>
              <a:rPr lang="pt-PT" sz="1600" dirty="0"/>
              <a:t>da empresa ou estabelecimento, decorrente do dever de encerramento de instalações e estabelecimentos, previsto no Decreto n.º 2-A/2020, de 20 de março, ou por determinação legislativa ou administrativa, nos termos previstos no Decreto-Lei n.º 10-A/2020, de 13 de março, na sua redação atual, ou ao abrigo da Lei de Bases da Proteção Civil, aprovada pela Lei n.º 27/2006, de 3 de julho, na sua redação atual, assim como da Lei de Bases da Saúde, aprovada pela Lei n.º 95/2019, de 4 de setembro, relativamente ao estabelecimento ou empresa efetivamente encerrados e abrangendo os trabalhadores a estes diretamente afetos;</a:t>
            </a:r>
          </a:p>
          <a:p>
            <a:pPr marL="0" indent="0" algn="just">
              <a:buNone/>
            </a:pPr>
            <a:endParaRPr lang="pt-PT" sz="1600" dirty="0"/>
          </a:p>
          <a:p>
            <a:pPr algn="just"/>
            <a:r>
              <a:rPr lang="pt-PT" sz="1600" b="1" dirty="0"/>
              <a:t>Paragem total ou parcial </a:t>
            </a:r>
            <a:r>
              <a:rPr lang="pt-PT" sz="1600" dirty="0"/>
              <a:t>da atividade da empresa ou estabelecimento que resulte da interrupção das cadeias de abastecimento globais, ou da suspensão ou cancelamento de encomendas;</a:t>
            </a:r>
          </a:p>
          <a:p>
            <a:pPr marL="0" indent="0" algn="just">
              <a:buNone/>
            </a:pPr>
            <a:endParaRPr lang="pt-PT" sz="1600" dirty="0"/>
          </a:p>
          <a:p>
            <a:pPr algn="just"/>
            <a:r>
              <a:rPr lang="pt-PT" sz="1600" b="1" dirty="0"/>
              <a:t>Quebra abrupta e acentuada </a:t>
            </a:r>
            <a:r>
              <a:rPr lang="pt-PT" sz="1600" dirty="0"/>
              <a:t>de, pelo menos, </a:t>
            </a:r>
            <a:r>
              <a:rPr lang="pt-PT" sz="1600" b="1" dirty="0"/>
              <a:t>40 % da faturação</a:t>
            </a:r>
            <a:r>
              <a:rPr lang="pt-PT" sz="1600" dirty="0"/>
              <a:t>, no período de 30 dias anterior ao do pedido junto dos serviços competentes da segurança social, com referência à média mensal dos dois meses anteriores a esse período, ou face ao período homólogo do ano anterior ou, ainda, para quem tenha iniciado a atividade há menos de 12 meses, à média desse período</a:t>
            </a:r>
          </a:p>
        </p:txBody>
      </p:sp>
    </p:spTree>
    <p:extLst>
      <p:ext uri="{BB962C8B-B14F-4D97-AF65-F5344CB8AC3E}">
        <p14:creationId xmlns:p14="http://schemas.microsoft.com/office/powerpoint/2010/main" val="37801614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92500"/>
          </a:bodyPr>
          <a:lstStyle/>
          <a:p>
            <a:pPr algn="ctr"/>
            <a:endParaRPr lang="pt-PT" b="1" dirty="0"/>
          </a:p>
          <a:p>
            <a:pPr marL="0" indent="0" algn="ctr">
              <a:buNone/>
            </a:pPr>
            <a:r>
              <a:rPr lang="pt-PT" b="1" dirty="0"/>
              <a:t>EM QUE CONSISTE O APOIO:</a:t>
            </a:r>
          </a:p>
          <a:p>
            <a:pPr marL="0" indent="0" algn="just">
              <a:buNone/>
            </a:pPr>
            <a:br>
              <a:rPr lang="pt-PT" dirty="0"/>
            </a:br>
            <a:r>
              <a:rPr lang="pt-PT" dirty="0"/>
              <a:t>Apoio financeiro por trabalhador, atribuído à empresa e destinado exclusivamente ao pagamento das remunerações. O trabalhador tem direito a um apoio correspondente a 2/3 da sua remuneração normal ilíquida, ou o valor da RMMG correspondente ao seu período normal de trabalho, não podendo ultrapassar 3 RMMG. A Segurança Social suporta 70% do valor do apoio até ao limite de 1.333,5 euros por trabalhador e a Entidade Empregadora os restantes 30%.</a:t>
            </a:r>
          </a:p>
        </p:txBody>
      </p:sp>
    </p:spTree>
    <p:extLst>
      <p:ext uri="{BB962C8B-B14F-4D97-AF65-F5344CB8AC3E}">
        <p14:creationId xmlns:p14="http://schemas.microsoft.com/office/powerpoint/2010/main" val="1388405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77500" lnSpcReduction="20000"/>
          </a:bodyPr>
          <a:lstStyle/>
          <a:p>
            <a:pPr algn="ctr"/>
            <a:endParaRPr lang="pt-PT" b="1" dirty="0"/>
          </a:p>
          <a:p>
            <a:pPr marL="0" indent="0" algn="ctr">
              <a:buNone/>
            </a:pPr>
            <a:r>
              <a:rPr lang="pt-PT" b="1" dirty="0"/>
              <a:t>DURAÇÃO:</a:t>
            </a:r>
          </a:p>
          <a:p>
            <a:pPr marL="0" indent="0" algn="just">
              <a:buNone/>
            </a:pPr>
            <a:r>
              <a:rPr lang="pt-PT" dirty="0"/>
              <a:t>Este apoio tem uma duração inicial até um mês, podendo ser prorrogável mensalmente, até um máximo de 3 meses.</a:t>
            </a:r>
          </a:p>
          <a:p>
            <a:pPr marL="0" indent="0">
              <a:buNone/>
            </a:pPr>
            <a:endParaRPr lang="pt-PT" dirty="0"/>
          </a:p>
          <a:p>
            <a:pPr marL="0" indent="0" algn="ctr">
              <a:buNone/>
            </a:pPr>
            <a:r>
              <a:rPr lang="pt-PT" b="1" dirty="0"/>
              <a:t>O QUE FAZER:</a:t>
            </a:r>
          </a:p>
          <a:p>
            <a:pPr algn="just"/>
            <a:r>
              <a:rPr lang="pt-PT" dirty="0"/>
              <a:t>A entidade empregadora deve apresentar requerimento, em modelo próprio, no Portal da Segurança Social, onde declara a situação especifica e certificada pelo Contabilista Certificado;</a:t>
            </a:r>
          </a:p>
          <a:p>
            <a:pPr algn="just"/>
            <a:r>
              <a:rPr lang="pt-PT" dirty="0"/>
              <a:t>O requerimento deverá ser entregue através da Segurança Social Direta no menu </a:t>
            </a:r>
            <a:r>
              <a:rPr lang="pt-PT" i="1" dirty="0"/>
              <a:t>Perfil</a:t>
            </a:r>
            <a:r>
              <a:rPr lang="pt-PT" dirty="0"/>
              <a:t>, opção </a:t>
            </a:r>
            <a:r>
              <a:rPr lang="pt-PT" i="1" dirty="0"/>
              <a:t>Documentos de Prova</a:t>
            </a:r>
            <a:r>
              <a:rPr lang="pt-PT" dirty="0"/>
              <a:t>, com o assunto </a:t>
            </a:r>
            <a:r>
              <a:rPr lang="pt-PT" i="1" dirty="0"/>
              <a:t>COVID19-Apoio extraordinário à manutenção do contrato de trabalho – Decreto-Lei n.º 10-G/2020</a:t>
            </a:r>
            <a:r>
              <a:rPr lang="pt-PT" dirty="0"/>
              <a:t>;</a:t>
            </a:r>
          </a:p>
          <a:p>
            <a:pPr algn="just"/>
            <a:r>
              <a:rPr lang="pt-PT" dirty="0"/>
              <a:t>Deve registar/alterar o IBAN na Segurança Social Direta para que a </a:t>
            </a:r>
            <a:r>
              <a:rPr lang="pt-PT" dirty="0" err="1"/>
              <a:t>SSocial</a:t>
            </a:r>
            <a:r>
              <a:rPr lang="pt-PT" dirty="0"/>
              <a:t> possa proceder ao pagamento dos apoios à entidade empregadora, que será responsável pelo pagamento ao trabalhador.</a:t>
            </a:r>
          </a:p>
          <a:p>
            <a:pPr marL="0" indent="0" algn="just">
              <a:buNone/>
            </a:pPr>
            <a:endParaRPr lang="pt-PT" dirty="0"/>
          </a:p>
        </p:txBody>
      </p:sp>
    </p:spTree>
    <p:extLst>
      <p:ext uri="{BB962C8B-B14F-4D97-AF65-F5344CB8AC3E}">
        <p14:creationId xmlns:p14="http://schemas.microsoft.com/office/powerpoint/2010/main" val="8310005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539552" y="764704"/>
            <a:ext cx="7776864" cy="5616624"/>
          </a:xfrm>
          <a:solidFill>
            <a:schemeClr val="bg2">
              <a:lumMod val="90000"/>
            </a:schemeClr>
          </a:solidFill>
        </p:spPr>
        <p:txBody>
          <a:bodyPr>
            <a:normAutofit fontScale="55000" lnSpcReduction="20000"/>
          </a:bodyPr>
          <a:lstStyle/>
          <a:p>
            <a:pPr algn="ctr"/>
            <a:endParaRPr lang="pt-PT" sz="3600" b="1" dirty="0"/>
          </a:p>
          <a:p>
            <a:pPr marL="109537" indent="0" algn="ctr">
              <a:buNone/>
            </a:pPr>
            <a:r>
              <a:rPr lang="pt-PT" sz="3600" b="1" dirty="0"/>
              <a:t>Direitos dos trabalhadores durante o regime de </a:t>
            </a:r>
            <a:r>
              <a:rPr lang="pt-PT" sz="3600" b="1" dirty="0" err="1"/>
              <a:t>Layoff</a:t>
            </a:r>
            <a:r>
              <a:rPr lang="pt-PT" sz="3600" b="1" dirty="0"/>
              <a:t> </a:t>
            </a:r>
            <a:endParaRPr lang="pt-PT" sz="3600" dirty="0"/>
          </a:p>
          <a:p>
            <a:pPr marL="109537" indent="0">
              <a:buNone/>
            </a:pPr>
            <a:endParaRPr lang="pt-PT" dirty="0"/>
          </a:p>
          <a:p>
            <a:pPr algn="just"/>
            <a:r>
              <a:rPr lang="pt-PT" sz="3200" dirty="0"/>
              <a:t>Têm direito a receber da entidade empregadora uma compensação retributiva mensal igual a dois terços do seu salário normal ilíquido, com garantia de um valor mínimo igual à remuneração mínima mensal garantida (RMMG) ou o valor da sua remuneração quando inferior à RMMG (por exemplo nas situações de trabalho a tempo parcial), e um valor máximo igual a três vezes a RMMG; </a:t>
            </a:r>
          </a:p>
          <a:p>
            <a:pPr marL="109537" indent="0" algn="just">
              <a:buNone/>
            </a:pPr>
            <a:endParaRPr lang="pt-PT" sz="3200" dirty="0"/>
          </a:p>
          <a:p>
            <a:pPr algn="just"/>
            <a:r>
              <a:rPr lang="pt-PT" sz="3200" dirty="0"/>
              <a:t>Mantêm o direito às regalias sociais e às prestações de Segurança Social; o cálculo dessas prestações não é alterado por efeito da redução ou suspensão; </a:t>
            </a:r>
          </a:p>
          <a:p>
            <a:pPr marL="109537" indent="0" algn="just">
              <a:buNone/>
            </a:pPr>
            <a:endParaRPr lang="pt-PT" sz="3200" dirty="0"/>
          </a:p>
          <a:p>
            <a:pPr algn="just"/>
            <a:r>
              <a:rPr lang="pt-PT" sz="3200" dirty="0"/>
              <a:t>Podem exercer outra atividade remunerada fora da empresa; </a:t>
            </a:r>
          </a:p>
          <a:p>
            <a:pPr algn="just"/>
            <a:endParaRPr lang="pt-PT" sz="3200" dirty="0"/>
          </a:p>
          <a:p>
            <a:pPr algn="just"/>
            <a:r>
              <a:rPr lang="pt-PT" sz="3200" dirty="0"/>
              <a:t>Recebem o subsídio de Natal por inteiro, que é pago pela entidade empregadora (a Segurança Social comparticipa a entidade empregadora com um valor igual a 50% da compensação retributiva) </a:t>
            </a:r>
          </a:p>
          <a:p>
            <a:endParaRPr lang="pt-PT" sz="3200" dirty="0"/>
          </a:p>
          <a:p>
            <a:r>
              <a:rPr lang="pt-PT" sz="3200" dirty="0"/>
              <a:t>Recebem o subsídio de férias por inteiro, que é pago pela entidade empregadora (a Segurança Social não comparticipa) </a:t>
            </a:r>
          </a:p>
        </p:txBody>
      </p:sp>
    </p:spTree>
    <p:extLst>
      <p:ext uri="{BB962C8B-B14F-4D97-AF65-F5344CB8AC3E}">
        <p14:creationId xmlns:p14="http://schemas.microsoft.com/office/powerpoint/2010/main" val="37577571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475656" y="1766016"/>
            <a:ext cx="6493336" cy="3325967"/>
          </a:xfrm>
          <a:solidFill>
            <a:schemeClr val="bg2">
              <a:lumMod val="90000"/>
            </a:schemeClr>
          </a:solidFill>
        </p:spPr>
        <p:txBody>
          <a:bodyPr>
            <a:normAutofit/>
          </a:bodyPr>
          <a:lstStyle/>
          <a:p>
            <a:pPr algn="ctr"/>
            <a:endParaRPr lang="pt-PT" b="1" dirty="0"/>
          </a:p>
          <a:p>
            <a:pPr algn="ctr"/>
            <a:endParaRPr lang="pt-PT" b="1" dirty="0"/>
          </a:p>
          <a:p>
            <a:pPr marL="0" indent="0" algn="ctr">
              <a:buNone/>
            </a:pPr>
            <a:br>
              <a:rPr lang="pt-PT" dirty="0"/>
            </a:br>
            <a:r>
              <a:rPr lang="pt-PT" b="1" dirty="0"/>
              <a:t>Subsidio por Doença por Isolamento Profilático</a:t>
            </a:r>
          </a:p>
          <a:p>
            <a:pPr algn="ctr"/>
            <a:endParaRPr lang="pt-PT" dirty="0"/>
          </a:p>
        </p:txBody>
      </p:sp>
    </p:spTree>
    <p:extLst>
      <p:ext uri="{BB962C8B-B14F-4D97-AF65-F5344CB8AC3E}">
        <p14:creationId xmlns:p14="http://schemas.microsoft.com/office/powerpoint/2010/main" val="28033718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lnSpcReduction="10000"/>
          </a:bodyPr>
          <a:lstStyle/>
          <a:p>
            <a:pPr marL="0" indent="0" algn="ctr">
              <a:buNone/>
            </a:pPr>
            <a:r>
              <a:rPr lang="pt-PT" b="1" dirty="0"/>
              <a:t>A quem se aplica</a:t>
            </a:r>
          </a:p>
          <a:p>
            <a:pPr marL="0" indent="0" algn="just">
              <a:buNone/>
            </a:pPr>
            <a:r>
              <a:rPr lang="pt-PT" dirty="0"/>
              <a:t>Esta medida aplica-se aos Trabalhadores que exercem atividade por conta de Outrem e Trabalhadores Independentes. </a:t>
            </a:r>
          </a:p>
          <a:p>
            <a:pPr marL="0" indent="0" algn="ctr">
              <a:buNone/>
            </a:pPr>
            <a:r>
              <a:rPr lang="pt-PT" b="1" dirty="0"/>
              <a:t>A que tem direito</a:t>
            </a:r>
          </a:p>
          <a:p>
            <a:pPr marL="0" indent="0" algn="just">
              <a:buNone/>
            </a:pPr>
            <a:r>
              <a:rPr lang="pt-PT" dirty="0"/>
              <a:t>Tem direito ao subsídio por doença, de valor correspondente a 100% da remuneração.</a:t>
            </a:r>
          </a:p>
          <a:p>
            <a:pPr marL="0" indent="0" algn="ctr">
              <a:buNone/>
            </a:pPr>
            <a:r>
              <a:rPr lang="pt-PT" b="1" dirty="0"/>
              <a:t>Qual a duração do apoio</a:t>
            </a:r>
          </a:p>
          <a:p>
            <a:pPr marL="0" indent="0" algn="just">
              <a:buNone/>
            </a:pPr>
            <a:r>
              <a:rPr lang="pt-PT" dirty="0"/>
              <a:t>O subsídio tem a duração máxima de 14 dias.</a:t>
            </a:r>
          </a:p>
          <a:p>
            <a:pPr marL="0" indent="0" algn="just">
              <a:buNone/>
            </a:pPr>
            <a:r>
              <a:rPr lang="pt-PT" dirty="0"/>
              <a:t>Este apoio está equiparado a subsídio por doença com internamento hospitalar, pelo que não se aplica o período de espera, ou seja, será paga a prestação desde o 1º dia. </a:t>
            </a:r>
          </a:p>
          <a:p>
            <a:pPr marL="0" indent="0" algn="just">
              <a:buNone/>
            </a:pPr>
            <a:endParaRPr lang="pt-PT" dirty="0"/>
          </a:p>
        </p:txBody>
      </p:sp>
    </p:spTree>
    <p:extLst>
      <p:ext uri="{BB962C8B-B14F-4D97-AF65-F5344CB8AC3E}">
        <p14:creationId xmlns:p14="http://schemas.microsoft.com/office/powerpoint/2010/main" val="1973041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764704"/>
            <a:ext cx="8352928" cy="5760640"/>
          </a:xfrm>
          <a:solidFill>
            <a:schemeClr val="bg2">
              <a:lumMod val="90000"/>
            </a:schemeClr>
          </a:solidFill>
        </p:spPr>
        <p:txBody>
          <a:bodyPr>
            <a:normAutofit fontScale="62500" lnSpcReduction="20000"/>
          </a:bodyPr>
          <a:lstStyle/>
          <a:p>
            <a:pPr marL="0" indent="0" algn="ctr">
              <a:buNone/>
            </a:pPr>
            <a:r>
              <a:rPr lang="pt-PT" sz="2900" b="1" dirty="0"/>
              <a:t>O QUE FAZER:</a:t>
            </a:r>
          </a:p>
          <a:p>
            <a:pPr algn="ctr"/>
            <a:endParaRPr lang="pt-PT" sz="2900" b="1" dirty="0"/>
          </a:p>
          <a:p>
            <a:pPr marL="0" indent="0" algn="ctr">
              <a:buNone/>
            </a:pPr>
            <a:r>
              <a:rPr lang="pt-PT" sz="2900" b="1" u="sng" dirty="0"/>
              <a:t>O trabalhador por conta de outrem</a:t>
            </a:r>
            <a:endParaRPr lang="pt-PT" sz="2900" b="1" dirty="0"/>
          </a:p>
          <a:p>
            <a:pPr algn="just"/>
            <a:r>
              <a:rPr lang="pt-PT" sz="2900" dirty="0"/>
              <a:t>deve remeter à sua entidade empregadora a declaração de isolamento profilático emitida pelo delegado de saúde.</a:t>
            </a:r>
          </a:p>
          <a:p>
            <a:pPr algn="just"/>
            <a:endParaRPr lang="pt-PT" sz="2900" dirty="0"/>
          </a:p>
          <a:p>
            <a:pPr marL="0" indent="0" algn="ctr">
              <a:buNone/>
            </a:pPr>
            <a:r>
              <a:rPr lang="pt-PT" sz="2900" b="1" u="sng" dirty="0"/>
              <a:t>A entidade empregadora</a:t>
            </a:r>
            <a:endParaRPr lang="pt-PT" sz="2900" b="1" dirty="0"/>
          </a:p>
          <a:p>
            <a:pPr algn="just"/>
            <a:r>
              <a:rPr lang="pt-PT" sz="2900" dirty="0"/>
              <a:t>Preencher o </a:t>
            </a:r>
            <a:r>
              <a:rPr lang="pt-PT" sz="2900" dirty="0" err="1"/>
              <a:t>mod</a:t>
            </a:r>
            <a:r>
              <a:rPr lang="pt-PT" sz="2900" dirty="0"/>
              <a:t>. GIT 71-DGSS, disponível em </a:t>
            </a:r>
            <a:r>
              <a:rPr lang="pt-PT" sz="2900" dirty="0">
                <a:hlinkClick r:id="rId2" tooltip="GIT 71-DGSS [abre numa nova janela]"/>
              </a:rPr>
              <a:t>http://www.seg-social.pt/formularios</a:t>
            </a:r>
            <a:r>
              <a:rPr lang="pt-PT" sz="2900" dirty="0"/>
              <a:t>, com a identificação dos trabalhadores em isolamento.</a:t>
            </a:r>
          </a:p>
          <a:p>
            <a:pPr algn="just"/>
            <a:r>
              <a:rPr lang="pt-PT" sz="2900" dirty="0"/>
              <a:t>Remeter o modelo disponível em </a:t>
            </a:r>
            <a:r>
              <a:rPr lang="pt-PT" sz="2900" dirty="0">
                <a:hlinkClick r:id="rId2" tooltip="GIT 71-DGSS [abre numa nova janela]"/>
              </a:rPr>
              <a:t>http://www.seg-social.pt/formularios</a:t>
            </a:r>
            <a:r>
              <a:rPr lang="pt-PT" sz="2900" dirty="0"/>
              <a:t> e as declarações de certificação de isolamento, emitidas pelo delegado de saúde, referentes aos trabalhadores, através da Segurança Social Direta no menu </a:t>
            </a:r>
            <a:r>
              <a:rPr lang="pt-PT" sz="2900" i="1" dirty="0"/>
              <a:t>Perfil</a:t>
            </a:r>
            <a:r>
              <a:rPr lang="pt-PT" sz="2900" dirty="0"/>
              <a:t>, opção </a:t>
            </a:r>
            <a:r>
              <a:rPr lang="pt-PT" sz="2900" i="1" dirty="0"/>
              <a:t>Documentos de Prova</a:t>
            </a:r>
            <a:r>
              <a:rPr lang="pt-PT" sz="2900" dirty="0"/>
              <a:t>, com o assunto </a:t>
            </a:r>
            <a:r>
              <a:rPr lang="pt-PT" sz="2900" i="1" dirty="0"/>
              <a:t>COVID19-Declaração de isolamento profilático para trabalhadores</a:t>
            </a:r>
            <a:r>
              <a:rPr lang="pt-PT" sz="2900" dirty="0"/>
              <a:t>.</a:t>
            </a:r>
          </a:p>
          <a:p>
            <a:pPr marL="0" indent="0" algn="just">
              <a:buNone/>
            </a:pPr>
            <a:endParaRPr lang="pt-PT" sz="2900" dirty="0"/>
          </a:p>
          <a:p>
            <a:pPr marL="0" indent="0" algn="ctr">
              <a:buNone/>
            </a:pPr>
            <a:r>
              <a:rPr lang="pt-PT" sz="2900" b="1" u="sng" dirty="0"/>
              <a:t>O trabalhador independente</a:t>
            </a:r>
            <a:endParaRPr lang="pt-PT" sz="2900" b="1" dirty="0"/>
          </a:p>
          <a:p>
            <a:pPr algn="just"/>
            <a:r>
              <a:rPr lang="pt-PT" sz="2900" dirty="0"/>
              <a:t>Preencher o </a:t>
            </a:r>
            <a:r>
              <a:rPr lang="pt-PT" sz="2900" dirty="0" err="1"/>
              <a:t>mod</a:t>
            </a:r>
            <a:r>
              <a:rPr lang="pt-PT" sz="2900" dirty="0"/>
              <a:t>. GIT 71-DGSS, disponível em </a:t>
            </a:r>
            <a:r>
              <a:rPr lang="pt-PT" sz="2900" dirty="0">
                <a:hlinkClick r:id="rId2" tooltip="GIT71 [abre numa nova janela]"/>
              </a:rPr>
              <a:t>http://www.seg-social.pt/formularios</a:t>
            </a:r>
            <a:r>
              <a:rPr lang="pt-PT" sz="2900" dirty="0"/>
              <a:t>, com a sua identificação.</a:t>
            </a:r>
          </a:p>
          <a:p>
            <a:pPr algn="just"/>
            <a:r>
              <a:rPr lang="pt-PT" sz="2900" dirty="0"/>
              <a:t>Remeter o modelo e a sua declaração de certificação de isolamento profilático, emitida pelo delegado de saúde, através da Segurança Social Direta no menu </a:t>
            </a:r>
            <a:r>
              <a:rPr lang="pt-PT" sz="2900" i="1" dirty="0"/>
              <a:t>Perfil</a:t>
            </a:r>
            <a:r>
              <a:rPr lang="pt-PT" sz="2900" dirty="0"/>
              <a:t>, opção </a:t>
            </a:r>
            <a:r>
              <a:rPr lang="pt-PT" sz="2900" i="1" dirty="0"/>
              <a:t>Documentos de Prova</a:t>
            </a:r>
            <a:r>
              <a:rPr lang="pt-PT" sz="2900" dirty="0"/>
              <a:t>, com o assunto </a:t>
            </a:r>
            <a:r>
              <a:rPr lang="pt-PT" sz="2900" i="1" dirty="0"/>
              <a:t>COVID19-Declaração de isolamento profilático para trabalhadores</a:t>
            </a:r>
            <a:r>
              <a:rPr lang="pt-PT" sz="2900" dirty="0"/>
              <a:t>.</a:t>
            </a:r>
          </a:p>
          <a:p>
            <a:pPr marL="0" indent="0" algn="just">
              <a:buNone/>
            </a:pPr>
            <a:endParaRPr lang="pt-PT" dirty="0"/>
          </a:p>
        </p:txBody>
      </p:sp>
    </p:spTree>
    <p:extLst>
      <p:ext uri="{BB962C8B-B14F-4D97-AF65-F5344CB8AC3E}">
        <p14:creationId xmlns:p14="http://schemas.microsoft.com/office/powerpoint/2010/main" val="104809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043608" y="1766016"/>
            <a:ext cx="6925384" cy="3823224"/>
          </a:xfrm>
          <a:solidFill>
            <a:schemeClr val="bg2">
              <a:lumMod val="90000"/>
            </a:schemeClr>
          </a:solidFill>
        </p:spPr>
        <p:txBody>
          <a:bodyPr>
            <a:normAutofit fontScale="77500" lnSpcReduction="20000"/>
          </a:bodyPr>
          <a:lstStyle/>
          <a:p>
            <a:pPr marL="0" indent="0" algn="ctr">
              <a:buNone/>
            </a:pPr>
            <a:endParaRPr lang="pt-PT" b="1" dirty="0">
              <a:solidFill>
                <a:schemeClr val="accent4"/>
              </a:solidFill>
            </a:endParaRPr>
          </a:p>
          <a:p>
            <a:pPr marL="0" indent="0" algn="ctr">
              <a:buNone/>
            </a:pPr>
            <a:r>
              <a:rPr lang="pt-PT" b="1" dirty="0">
                <a:solidFill>
                  <a:schemeClr val="accent4"/>
                </a:solidFill>
              </a:rPr>
              <a:t>CONTRIBUIÇÕES PARA A SEGURANÇA SOCIAL</a:t>
            </a:r>
          </a:p>
          <a:p>
            <a:pPr marL="0" indent="0" algn="ctr">
              <a:buNone/>
            </a:pPr>
            <a:br>
              <a:rPr lang="pt-PT" dirty="0"/>
            </a:br>
            <a:r>
              <a:rPr lang="pt-PT" b="1" u="sng" dirty="0">
                <a:hlinkClick r:id="rId2">
                  <a:extLst>
                    <a:ext uri="{A12FA001-AC4F-418D-AE19-62706E023703}">
                      <ahyp:hlinkClr xmlns:ahyp="http://schemas.microsoft.com/office/drawing/2018/hyperlinkcolor" val="tx"/>
                    </a:ext>
                  </a:extLst>
                </a:hlinkClick>
              </a:rPr>
              <a:t>Diferimento do pagamento de contribuições para entidades empregadoras</a:t>
            </a:r>
            <a:endParaRPr lang="pt-PT" b="1" dirty="0"/>
          </a:p>
          <a:p>
            <a:pPr marL="0" indent="0" algn="ctr">
              <a:buNone/>
            </a:pPr>
            <a:endParaRPr lang="pt-PT" dirty="0"/>
          </a:p>
          <a:p>
            <a:pPr marL="0" indent="0" algn="ctr">
              <a:buNone/>
            </a:pPr>
            <a:r>
              <a:rPr lang="pt-PT" b="1" dirty="0">
                <a:hlinkClick r:id="rId3">
                  <a:extLst>
                    <a:ext uri="{A12FA001-AC4F-418D-AE19-62706E023703}">
                      <ahyp:hlinkClr xmlns:ahyp="http://schemas.microsoft.com/office/drawing/2018/hyperlinkcolor" val="tx"/>
                    </a:ext>
                  </a:extLst>
                </a:hlinkClick>
              </a:rPr>
              <a:t>Diferimento do pagamento de contribuições para trabalhadores independentes</a:t>
            </a:r>
            <a:endParaRPr lang="pt-PT" b="1" dirty="0"/>
          </a:p>
          <a:p>
            <a:pPr marL="0" indent="0" algn="ctr">
              <a:buNone/>
            </a:pPr>
            <a:r>
              <a:rPr lang="pt-PT" dirty="0"/>
              <a:t> </a:t>
            </a:r>
          </a:p>
          <a:p>
            <a:pPr marL="0" indent="0" algn="ctr">
              <a:buNone/>
            </a:pPr>
            <a:r>
              <a:rPr lang="pt-PT" b="1" dirty="0">
                <a:hlinkClick r:id="rId4">
                  <a:extLst>
                    <a:ext uri="{A12FA001-AC4F-418D-AE19-62706E023703}">
                      <ahyp:hlinkClr xmlns:ahyp="http://schemas.microsoft.com/office/drawing/2018/hyperlinkcolor" val="tx"/>
                    </a:ext>
                  </a:extLst>
                </a:hlinkClick>
              </a:rPr>
              <a:t>Isenção do pagamento de contribuições associada ao </a:t>
            </a:r>
            <a:r>
              <a:rPr lang="pt-PT" b="1" dirty="0" err="1">
                <a:hlinkClick r:id="rId4">
                  <a:extLst>
                    <a:ext uri="{A12FA001-AC4F-418D-AE19-62706E023703}">
                      <ahyp:hlinkClr xmlns:ahyp="http://schemas.microsoft.com/office/drawing/2018/hyperlinkcolor" val="tx"/>
                    </a:ext>
                  </a:extLst>
                </a:hlinkClick>
              </a:rPr>
              <a:t>Lay-off</a:t>
            </a:r>
            <a:endParaRPr lang="pt-PT" b="1" dirty="0"/>
          </a:p>
          <a:p>
            <a:pPr marL="0" indent="0" algn="ctr">
              <a:buNone/>
            </a:pPr>
            <a:endParaRPr lang="pt-PT" dirty="0"/>
          </a:p>
        </p:txBody>
      </p:sp>
    </p:spTree>
    <p:extLst>
      <p:ext uri="{BB962C8B-B14F-4D97-AF65-F5344CB8AC3E}">
        <p14:creationId xmlns:p14="http://schemas.microsoft.com/office/powerpoint/2010/main" val="17323771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259632" y="1766016"/>
            <a:ext cx="6709360" cy="3967240"/>
          </a:xfrm>
          <a:solidFill>
            <a:schemeClr val="bg2">
              <a:lumMod val="90000"/>
            </a:schemeClr>
          </a:solidFill>
        </p:spPr>
        <p:txBody>
          <a:bodyPr>
            <a:normAutofit/>
          </a:bodyPr>
          <a:lstStyle/>
          <a:p>
            <a:pPr algn="ctr"/>
            <a:endParaRPr lang="pt-PT" b="1" dirty="0"/>
          </a:p>
          <a:p>
            <a:pPr algn="ctr"/>
            <a:endParaRPr lang="pt-PT" b="1" dirty="0"/>
          </a:p>
          <a:p>
            <a:pPr marL="0" indent="0" algn="ctr">
              <a:buNone/>
            </a:pPr>
            <a:br>
              <a:rPr lang="pt-PT" dirty="0"/>
            </a:br>
            <a:r>
              <a:rPr lang="pt-PT" b="1" dirty="0"/>
              <a:t>Diferimento do pagamento de contribuições para entidades empregadoras</a:t>
            </a:r>
          </a:p>
          <a:p>
            <a:pPr marL="0" indent="0" algn="ctr">
              <a:buNone/>
            </a:pPr>
            <a:endParaRPr lang="pt-PT" b="1" dirty="0"/>
          </a:p>
          <a:p>
            <a:pPr algn="ctr"/>
            <a:endParaRPr lang="pt-PT" dirty="0"/>
          </a:p>
        </p:txBody>
      </p:sp>
    </p:spTree>
    <p:extLst>
      <p:ext uri="{BB962C8B-B14F-4D97-AF65-F5344CB8AC3E}">
        <p14:creationId xmlns:p14="http://schemas.microsoft.com/office/powerpoint/2010/main" val="1667709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331641" y="1196975"/>
            <a:ext cx="69684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n-US" altLang="pt-PT" sz="2000">
              <a:latin typeface="Verdana" charset="0"/>
            </a:endParaRPr>
          </a:p>
        </p:txBody>
      </p:sp>
      <p:sp>
        <p:nvSpPr>
          <p:cNvPr id="12292" name="Rectangle 11"/>
          <p:cNvSpPr>
            <a:spLocks noChangeArrowheads="1"/>
          </p:cNvSpPr>
          <p:nvPr/>
        </p:nvSpPr>
        <p:spPr bwMode="auto">
          <a:xfrm>
            <a:off x="843897" y="764704"/>
            <a:ext cx="7274305" cy="5386090"/>
          </a:xfrm>
          <a:prstGeom prst="rect">
            <a:avLst/>
          </a:prstGeom>
          <a:solidFill>
            <a:srgbClr val="CCECFF"/>
          </a:solidFill>
          <a:ln w="9525">
            <a:noFill/>
            <a:miter lim="800000"/>
            <a:headEnd/>
            <a:tailEnd/>
          </a:ln>
        </p:spPr>
        <p:txBody>
          <a:bodyPr wrap="square">
            <a:spAutoFit/>
          </a:bodyPr>
          <a:lstStyle/>
          <a:p>
            <a:pPr algn="ctr"/>
            <a:r>
              <a:rPr lang="pt-PT" sz="2000" b="1" dirty="0"/>
              <a:t>ALTERAÇÕES AO REGIME DE SEGURANÇA SOCIAL NO ORÇAMENTO DE ESTADO 2020</a:t>
            </a:r>
            <a:endParaRPr lang="pt-PT" sz="2000" dirty="0"/>
          </a:p>
          <a:p>
            <a:pPr algn="ctr"/>
            <a:endParaRPr lang="pt-PT" sz="2000" dirty="0"/>
          </a:p>
          <a:p>
            <a:pPr algn="ctr"/>
            <a:r>
              <a:rPr lang="pt-PT" sz="2000" b="1" dirty="0"/>
              <a:t>LEI N.º 2/2020, 31 DE MARÇO – LOE 2020</a:t>
            </a:r>
          </a:p>
          <a:p>
            <a:pPr algn="ctr"/>
            <a:endParaRPr lang="pt-PT" sz="2000" b="1" dirty="0"/>
          </a:p>
          <a:p>
            <a:pPr algn="ctr"/>
            <a:r>
              <a:rPr lang="pt-PT" sz="2000" b="1" dirty="0"/>
              <a:t>SEGURANÇA SOCIAL – </a:t>
            </a:r>
            <a:r>
              <a:rPr lang="pt-PT" sz="2000" b="1" dirty="0" err="1"/>
              <a:t>ART.ºs</a:t>
            </a:r>
            <a:r>
              <a:rPr lang="pt-PT" sz="2000" b="1" dirty="0"/>
              <a:t> 130 e SS</a:t>
            </a:r>
          </a:p>
          <a:p>
            <a:pPr algn="just"/>
            <a:endParaRPr lang="pt-PT" sz="2000" b="1" dirty="0"/>
          </a:p>
          <a:p>
            <a:pPr marL="342900" indent="-342900" algn="just">
              <a:buFontTx/>
              <a:buChar char="-"/>
            </a:pPr>
            <a:r>
              <a:rPr lang="pt-PT" sz="2000" b="1" dirty="0"/>
              <a:t>Art.º 134.º - </a:t>
            </a:r>
            <a:r>
              <a:rPr lang="pt-PT" b="1" dirty="0"/>
              <a:t>Condição especial de acesso ao subsídio social de desemprego subsequente</a:t>
            </a:r>
          </a:p>
          <a:p>
            <a:pPr algn="just"/>
            <a:endParaRPr lang="pt-PT" b="1" dirty="0"/>
          </a:p>
          <a:p>
            <a:pPr marL="342900" indent="-342900" algn="just">
              <a:buFontTx/>
              <a:buChar char="-"/>
            </a:pPr>
            <a:r>
              <a:rPr lang="pt-PT" b="1" dirty="0"/>
              <a:t>Art.º 135.º - Desempregados de longa duração</a:t>
            </a:r>
          </a:p>
          <a:p>
            <a:pPr algn="just"/>
            <a:endParaRPr lang="pt-PT" b="1" dirty="0"/>
          </a:p>
          <a:p>
            <a:pPr marL="342900" indent="-342900" algn="just">
              <a:buFontTx/>
              <a:buChar char="-"/>
            </a:pPr>
            <a:r>
              <a:rPr lang="pt-PT" b="1" dirty="0"/>
              <a:t>Art.º 137.º - Mobilização de ativos e recuperação de créditos da segurança social</a:t>
            </a:r>
          </a:p>
          <a:p>
            <a:pPr algn="just"/>
            <a:endParaRPr lang="pt-PT" b="1" dirty="0"/>
          </a:p>
          <a:p>
            <a:pPr marL="342900" indent="-342900" algn="just">
              <a:buFontTx/>
              <a:buChar char="-"/>
            </a:pPr>
            <a:r>
              <a:rPr lang="pt-PT" sz="2000" b="1" dirty="0"/>
              <a:t>Art.º 142.º - </a:t>
            </a:r>
            <a:r>
              <a:rPr lang="pt-PT" b="1" dirty="0"/>
              <a:t>Medidas de transparência contributiva</a:t>
            </a:r>
          </a:p>
          <a:p>
            <a:pPr marL="342900" indent="-342900" algn="just">
              <a:buFontTx/>
              <a:buChar char="-"/>
            </a:pPr>
            <a:endParaRPr lang="pt-PT" b="1" dirty="0"/>
          </a:p>
          <a:p>
            <a:pPr marL="342900" indent="-342900" algn="just">
              <a:buFontTx/>
              <a:buChar char="-"/>
            </a:pPr>
            <a:r>
              <a:rPr lang="pt-PT" sz="2000" b="1" dirty="0"/>
              <a:t>Art.º 143.º - Cobrança Coerciva</a:t>
            </a:r>
          </a:p>
        </p:txBody>
      </p:sp>
    </p:spTree>
    <p:extLst>
      <p:ext uri="{BB962C8B-B14F-4D97-AF65-F5344CB8AC3E}">
        <p14:creationId xmlns:p14="http://schemas.microsoft.com/office/powerpoint/2010/main" val="16190054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77500" lnSpcReduction="20000"/>
          </a:bodyPr>
          <a:lstStyle/>
          <a:p>
            <a:pPr marL="0" indent="0" algn="ctr">
              <a:buNone/>
            </a:pPr>
            <a:r>
              <a:rPr lang="pt-PT" b="1" dirty="0"/>
              <a:t>A quem se aplica</a:t>
            </a:r>
          </a:p>
          <a:p>
            <a:pPr marL="0" indent="0" algn="ctr">
              <a:buNone/>
            </a:pPr>
            <a:endParaRPr lang="pt-PT" b="1" dirty="0"/>
          </a:p>
          <a:p>
            <a:r>
              <a:rPr lang="pt-PT" dirty="0"/>
              <a:t>EE setores privado e social com:</a:t>
            </a:r>
          </a:p>
          <a:p>
            <a:endParaRPr lang="pt-PT" dirty="0"/>
          </a:p>
          <a:p>
            <a:pPr marL="0" indent="0">
              <a:buNone/>
            </a:pPr>
            <a:r>
              <a:rPr lang="pt-PT" b="1" dirty="0"/>
              <a:t>Menos</a:t>
            </a:r>
            <a:r>
              <a:rPr lang="pt-PT" dirty="0"/>
              <a:t> de 50 trabalhadores;</a:t>
            </a:r>
          </a:p>
          <a:p>
            <a:pPr marL="0" indent="0" algn="just">
              <a:buNone/>
            </a:pPr>
            <a:r>
              <a:rPr lang="pt-PT" b="1" dirty="0"/>
              <a:t>Entre 50 e 249</a:t>
            </a:r>
            <a:r>
              <a:rPr lang="pt-PT" dirty="0"/>
              <a:t>: Quebra de, pelo menos, 20 % da faturação comunicada através do E-Fatura nos meses de março, abril e maio de 2020, face ao período homólogo do ano anterior ou, para quem tenha iniciado a atividade há menos de 12 meses, à média do período de atividade decorrido;</a:t>
            </a:r>
          </a:p>
          <a:p>
            <a:pPr marL="0" indent="0" algn="just">
              <a:buNone/>
            </a:pPr>
            <a:endParaRPr lang="pt-PT" dirty="0"/>
          </a:p>
          <a:p>
            <a:pPr marL="0" indent="0" algn="just">
              <a:buNone/>
            </a:pPr>
            <a:r>
              <a:rPr lang="pt-PT" b="1" dirty="0"/>
              <a:t>250 ou mais trabalhadores: </a:t>
            </a:r>
            <a:r>
              <a:rPr lang="pt-PT" dirty="0"/>
              <a:t>Quebra de, pelo menos, 20 % da faturação comunicada através do E-Fatura nos meses de março, abril e maio de 2020, face ao período homólogo do ano anterior ou, para quem tenha iniciado a atividade há menos de 12 meses, à média do período de atividade decorrido, e se enquadrem numa das seguintes previsões:</a:t>
            </a:r>
          </a:p>
          <a:p>
            <a:pPr marL="0" indent="0" algn="just">
              <a:buNone/>
            </a:pPr>
            <a:endParaRPr lang="pt-PT" dirty="0"/>
          </a:p>
        </p:txBody>
      </p:sp>
    </p:spTree>
    <p:extLst>
      <p:ext uri="{BB962C8B-B14F-4D97-AF65-F5344CB8AC3E}">
        <p14:creationId xmlns:p14="http://schemas.microsoft.com/office/powerpoint/2010/main" val="36138931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62500" lnSpcReduction="20000"/>
          </a:bodyPr>
          <a:lstStyle/>
          <a:p>
            <a:pPr marL="0" indent="0" algn="ctr">
              <a:buNone/>
            </a:pPr>
            <a:r>
              <a:rPr lang="pt-PT" b="1" dirty="0"/>
              <a:t>A quem se aplica</a:t>
            </a:r>
          </a:p>
          <a:p>
            <a:r>
              <a:rPr lang="pt-PT" dirty="0"/>
              <a:t>EE </a:t>
            </a:r>
            <a:r>
              <a:rPr lang="pt-PT" sz="2900" dirty="0"/>
              <a:t>setores privado e social com:</a:t>
            </a:r>
          </a:p>
          <a:p>
            <a:pPr marL="109537" indent="0">
              <a:buNone/>
            </a:pPr>
            <a:endParaRPr lang="pt-PT" sz="2900" dirty="0"/>
          </a:p>
          <a:p>
            <a:pPr lvl="1" algn="just"/>
            <a:r>
              <a:rPr lang="pt-PT" sz="2900" b="1" dirty="0"/>
              <a:t>250 ou mais trabalhadores: </a:t>
            </a:r>
            <a:r>
              <a:rPr lang="pt-PT" sz="2900" dirty="0"/>
              <a:t>Quebra de, pelo menos, 20 % da faturação comunicada através do E-Fatura nos meses de março, abril e maio de 2020, face ao período homólogo do ano anterior ou, para quem tenha iniciado a atividade há menos de 12 meses, à média do período de atividade decorrido, e se enquadrem numa das seguintes previsões:</a:t>
            </a:r>
          </a:p>
          <a:p>
            <a:pPr algn="just"/>
            <a:r>
              <a:rPr lang="pt-PT" sz="2900" dirty="0"/>
              <a:t>Se trate de instituição IPSS ou equiparada, em que a  atividade dessas entidades empregadoras se enquadre:</a:t>
            </a:r>
          </a:p>
          <a:p>
            <a:pPr algn="just"/>
            <a:endParaRPr lang="pt-PT" sz="2900" dirty="0"/>
          </a:p>
          <a:p>
            <a:pPr marL="0" indent="0" algn="just">
              <a:buNone/>
            </a:pPr>
            <a:r>
              <a:rPr lang="pt-PT" sz="2900" b="1" dirty="0"/>
              <a:t>Nos setores encerrados (</a:t>
            </a:r>
            <a:r>
              <a:rPr lang="pt-PT" sz="2900" dirty="0"/>
              <a:t>Decreto n.º 2-A/2020, de 20 de março), ou nos setores da aviação e do turismo, relativamente ao estabelecimento ou empresa efetivamente encerrados;</a:t>
            </a:r>
          </a:p>
          <a:p>
            <a:pPr marL="0" indent="0" algn="just">
              <a:buNone/>
            </a:pPr>
            <a:endParaRPr lang="pt-PT" sz="2900" dirty="0"/>
          </a:p>
          <a:p>
            <a:pPr marL="0" indent="0" algn="just">
              <a:buNone/>
            </a:pPr>
            <a:r>
              <a:rPr lang="pt-PT" sz="2900" b="1" dirty="0"/>
              <a:t>Tenha sido suspensa</a:t>
            </a:r>
            <a:r>
              <a:rPr lang="pt-PT" sz="2900" dirty="0"/>
              <a:t>, por determinação legislativa ou administrativa, (Decreto-Lei n.º 10-A/2020, de 13 de março, na sua redação atual, na Lei de Bases da Proteção Civil, aprovada pela Lei n.º 27/2006, de 3 de julho, na sua redação atual, ou na Lei de Bases da Saúde, aprovada pela Lei n.º 95/2019, de 4 de setembro), relativamente ao estabelecimento ou empresa efetivamente encerrados.</a:t>
            </a:r>
          </a:p>
          <a:p>
            <a:pPr marL="0" indent="0" algn="just">
              <a:buNone/>
            </a:pPr>
            <a:endParaRPr lang="pt-PT" dirty="0"/>
          </a:p>
        </p:txBody>
      </p:sp>
    </p:spTree>
    <p:extLst>
      <p:ext uri="{BB962C8B-B14F-4D97-AF65-F5344CB8AC3E}">
        <p14:creationId xmlns:p14="http://schemas.microsoft.com/office/powerpoint/2010/main" val="3158782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62500" lnSpcReduction="20000"/>
          </a:bodyPr>
          <a:lstStyle/>
          <a:p>
            <a:pPr marL="0" indent="0" algn="ctr">
              <a:buNone/>
            </a:pPr>
            <a:r>
              <a:rPr lang="pt-PT" b="1" dirty="0"/>
              <a:t>Em que consiste o apoio</a:t>
            </a:r>
          </a:p>
          <a:p>
            <a:pPr marL="0" indent="0" algn="ctr">
              <a:buNone/>
            </a:pPr>
            <a:endParaRPr lang="pt-PT" b="1" dirty="0"/>
          </a:p>
          <a:p>
            <a:pPr algn="just">
              <a:buFont typeface="Wingdings" panose="05000000000000000000" pitchFamily="2" charset="2"/>
              <a:buChar char="v"/>
            </a:pPr>
            <a:r>
              <a:rPr lang="pt-PT" dirty="0"/>
              <a:t>Diferimento do pagamento das contribuições à segurança social devidas nos meses de março, abril e maio podendo ser pagas da seguinte forma:</a:t>
            </a:r>
          </a:p>
          <a:p>
            <a:pPr>
              <a:buFont typeface="Wingdings" panose="05000000000000000000" pitchFamily="2" charset="2"/>
              <a:buChar char="v"/>
            </a:pPr>
            <a:r>
              <a:rPr lang="pt-PT" dirty="0"/>
              <a:t>1/3 do valor das contribuições é pago no mês em que é devido;</a:t>
            </a:r>
          </a:p>
          <a:p>
            <a:pPr>
              <a:buFont typeface="Wingdings" panose="05000000000000000000" pitchFamily="2" charset="2"/>
              <a:buChar char="v"/>
            </a:pPr>
            <a:r>
              <a:rPr lang="pt-PT" dirty="0"/>
              <a:t>O montante dos restantes dois terços é pago em prestações iguais e sucessivas:</a:t>
            </a:r>
          </a:p>
          <a:p>
            <a:pPr lvl="1">
              <a:buFont typeface="Wingdings" panose="05000000000000000000" pitchFamily="2" charset="2"/>
              <a:buChar char="v"/>
            </a:pPr>
            <a:r>
              <a:rPr lang="pt-PT" dirty="0"/>
              <a:t>nos meses de julho, agosto e setembro ou</a:t>
            </a:r>
          </a:p>
          <a:p>
            <a:pPr lvl="1">
              <a:buFont typeface="Wingdings" panose="05000000000000000000" pitchFamily="2" charset="2"/>
              <a:buChar char="v"/>
            </a:pPr>
            <a:r>
              <a:rPr lang="pt-PT" dirty="0"/>
              <a:t>nos meses de julho a dezembro.</a:t>
            </a:r>
          </a:p>
          <a:p>
            <a:pPr marL="411162" lvl="1" indent="0">
              <a:buNone/>
            </a:pPr>
            <a:endParaRPr lang="pt-PT" dirty="0"/>
          </a:p>
          <a:p>
            <a:pPr algn="just">
              <a:buFont typeface="Wingdings" panose="05000000000000000000" pitchFamily="2" charset="2"/>
              <a:buChar char="v"/>
            </a:pPr>
            <a:r>
              <a:rPr lang="pt-PT" dirty="0"/>
              <a:t>Às entidades empregadoras que já efetuaram o pagamento da totalidade das contribuições devidas em março de 2020, o diferimento inicia-se em abril de 2020 e termina em junho de 2020.</a:t>
            </a:r>
          </a:p>
          <a:p>
            <a:pPr>
              <a:buFont typeface="Wingdings" panose="05000000000000000000" pitchFamily="2" charset="2"/>
              <a:buChar char="v"/>
            </a:pPr>
            <a:endParaRPr lang="pt-PT" dirty="0"/>
          </a:p>
          <a:p>
            <a:pPr algn="just">
              <a:buFont typeface="Wingdings" panose="05000000000000000000" pitchFamily="2" charset="2"/>
              <a:buChar char="v"/>
            </a:pPr>
            <a:r>
              <a:rPr lang="pt-PT" dirty="0"/>
              <a:t>A flexibilização no pagamento das contribuições estabelecida nesta medida, não impede o pagamento integral das contribuições devidas.</a:t>
            </a:r>
          </a:p>
          <a:p>
            <a:pPr>
              <a:buFont typeface="Wingdings" panose="05000000000000000000" pitchFamily="2" charset="2"/>
              <a:buChar char="v"/>
            </a:pPr>
            <a:endParaRPr lang="pt-PT" dirty="0"/>
          </a:p>
          <a:p>
            <a:pPr algn="just">
              <a:buFont typeface="Wingdings" panose="05000000000000000000" pitchFamily="2" charset="2"/>
              <a:buChar char="v"/>
            </a:pPr>
            <a:r>
              <a:rPr lang="pt-PT" dirty="0"/>
              <a:t>As quotizações dos trabalhadores devem ser pagas nos meses em que são devidas.</a:t>
            </a:r>
          </a:p>
          <a:p>
            <a:pPr marL="0" indent="0" algn="just">
              <a:buNone/>
            </a:pPr>
            <a:endParaRPr lang="pt-PT" dirty="0"/>
          </a:p>
        </p:txBody>
      </p:sp>
    </p:spTree>
    <p:extLst>
      <p:ext uri="{BB962C8B-B14F-4D97-AF65-F5344CB8AC3E}">
        <p14:creationId xmlns:p14="http://schemas.microsoft.com/office/powerpoint/2010/main" val="23848012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a:bodyPr>
          <a:lstStyle/>
          <a:p>
            <a:pPr marL="0" indent="0" algn="ctr">
              <a:buNone/>
            </a:pPr>
            <a:endParaRPr lang="pt-PT" b="1" dirty="0"/>
          </a:p>
          <a:p>
            <a:pPr marL="0" indent="0" algn="ctr">
              <a:buNone/>
            </a:pPr>
            <a:r>
              <a:rPr lang="pt-PT" b="1" dirty="0"/>
              <a:t>Qual a duração do apoio</a:t>
            </a:r>
          </a:p>
          <a:p>
            <a:pPr marL="0" indent="0" algn="ctr">
              <a:buNone/>
            </a:pPr>
            <a:endParaRPr lang="pt-PT" b="1" dirty="0"/>
          </a:p>
          <a:p>
            <a:pPr algn="just">
              <a:buFont typeface="Wingdings" panose="05000000000000000000" pitchFamily="2" charset="2"/>
              <a:buChar char="q"/>
            </a:pPr>
            <a:r>
              <a:rPr lang="pt-PT" dirty="0"/>
              <a:t>O diferimento do pagamento das contribuições é referente ao período de março, abril e maio.</a:t>
            </a:r>
          </a:p>
          <a:p>
            <a:pPr>
              <a:buFont typeface="Wingdings" panose="05000000000000000000" pitchFamily="2" charset="2"/>
              <a:buChar char="q"/>
            </a:pPr>
            <a:endParaRPr lang="pt-PT" dirty="0"/>
          </a:p>
          <a:p>
            <a:pPr algn="just">
              <a:buFont typeface="Wingdings" panose="05000000000000000000" pitchFamily="2" charset="2"/>
              <a:buChar char="q"/>
            </a:pPr>
            <a:r>
              <a:rPr lang="pt-PT" dirty="0"/>
              <a:t>Caso entidade empregadora não pague 1/3 do valor das contribuições de algum dos meses dentro do prazo, termina a possibilidade de acesso a este regime.</a:t>
            </a:r>
          </a:p>
          <a:p>
            <a:pPr marL="0" indent="0" algn="just">
              <a:buNone/>
            </a:pPr>
            <a:endParaRPr lang="pt-PT" dirty="0"/>
          </a:p>
        </p:txBody>
      </p:sp>
    </p:spTree>
    <p:extLst>
      <p:ext uri="{BB962C8B-B14F-4D97-AF65-F5344CB8AC3E}">
        <p14:creationId xmlns:p14="http://schemas.microsoft.com/office/powerpoint/2010/main" val="26786190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85000" lnSpcReduction="20000"/>
          </a:bodyPr>
          <a:lstStyle/>
          <a:p>
            <a:pPr marL="0" indent="0" algn="ctr">
              <a:buNone/>
            </a:pPr>
            <a:endParaRPr lang="pt-PT" b="1" dirty="0"/>
          </a:p>
          <a:p>
            <a:pPr marL="0" indent="0" algn="ctr">
              <a:buNone/>
            </a:pPr>
            <a:r>
              <a:rPr lang="pt-PT" b="1" dirty="0"/>
              <a:t>O QUE FAZER</a:t>
            </a:r>
          </a:p>
          <a:p>
            <a:pPr marL="0" indent="0" algn="ctr">
              <a:buNone/>
            </a:pPr>
            <a:endParaRPr lang="pt-PT" b="1" dirty="0"/>
          </a:p>
          <a:p>
            <a:pPr algn="just">
              <a:buFont typeface="Wingdings" panose="05000000000000000000" pitchFamily="2" charset="2"/>
              <a:buChar char="v"/>
            </a:pPr>
            <a:r>
              <a:rPr lang="pt-PT" dirty="0"/>
              <a:t>O diferimento do pagamento de contribuições da responsabilidade da entidade empregadora não se encontra sujeito a requerimento. A atribuição é oficiosa pelos serviços da Segurança Social.</a:t>
            </a:r>
          </a:p>
          <a:p>
            <a:pPr marL="0" indent="0" algn="just">
              <a:buNone/>
            </a:pPr>
            <a:endParaRPr lang="pt-PT" dirty="0"/>
          </a:p>
          <a:p>
            <a:pPr algn="just">
              <a:buFont typeface="Wingdings" panose="05000000000000000000" pitchFamily="2" charset="2"/>
              <a:buChar char="v"/>
            </a:pPr>
            <a:r>
              <a:rPr lang="pt-PT" dirty="0"/>
              <a:t>A entidade empregadora deve proceder ao pagamento de 1/3 do valor das contribuições mensais no mês devido e requerer em julho, plano </a:t>
            </a:r>
            <a:r>
              <a:rPr lang="pt-PT" dirty="0" err="1"/>
              <a:t>prestacional</a:t>
            </a:r>
            <a:r>
              <a:rPr lang="pt-PT" dirty="0"/>
              <a:t>, na Segurança Social Direta.</a:t>
            </a:r>
          </a:p>
          <a:p>
            <a:pPr>
              <a:buFont typeface="Wingdings" panose="05000000000000000000" pitchFamily="2" charset="2"/>
              <a:buChar char="v"/>
            </a:pPr>
            <a:endParaRPr lang="pt-PT" dirty="0"/>
          </a:p>
          <a:p>
            <a:pPr algn="just">
              <a:buFont typeface="Wingdings" panose="05000000000000000000" pitchFamily="2" charset="2"/>
              <a:buChar char="v"/>
            </a:pPr>
            <a:r>
              <a:rPr lang="pt-PT" dirty="0"/>
              <a:t>Os requisitos relativos à faturação são demonstrados pela entidade empregadora durante o mês de julho de 2020, conjuntamente com certificação do contabilista certificado da empresa.</a:t>
            </a:r>
          </a:p>
          <a:p>
            <a:pPr marL="0" indent="0" algn="just">
              <a:buNone/>
            </a:pPr>
            <a:endParaRPr lang="pt-PT" dirty="0"/>
          </a:p>
        </p:txBody>
      </p:sp>
    </p:spTree>
    <p:extLst>
      <p:ext uri="{BB962C8B-B14F-4D97-AF65-F5344CB8AC3E}">
        <p14:creationId xmlns:p14="http://schemas.microsoft.com/office/powerpoint/2010/main" val="4065926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187624" y="1766016"/>
            <a:ext cx="6781368" cy="3823224"/>
          </a:xfrm>
          <a:solidFill>
            <a:schemeClr val="bg2">
              <a:lumMod val="90000"/>
            </a:schemeClr>
          </a:solidFill>
        </p:spPr>
        <p:txBody>
          <a:bodyPr>
            <a:normAutofit/>
          </a:bodyPr>
          <a:lstStyle/>
          <a:p>
            <a:pPr algn="ctr"/>
            <a:endParaRPr lang="pt-PT" b="1" dirty="0"/>
          </a:p>
          <a:p>
            <a:pPr algn="ctr"/>
            <a:endParaRPr lang="pt-PT" b="1" dirty="0"/>
          </a:p>
          <a:p>
            <a:pPr marL="0" indent="0" algn="ctr">
              <a:buNone/>
            </a:pPr>
            <a:br>
              <a:rPr lang="pt-PT" dirty="0"/>
            </a:br>
            <a:r>
              <a:rPr lang="pt-PT" b="1" dirty="0">
                <a:hlinkClick r:id="rId2">
                  <a:extLst>
                    <a:ext uri="{A12FA001-AC4F-418D-AE19-62706E023703}">
                      <ahyp:hlinkClr xmlns:ahyp="http://schemas.microsoft.com/office/drawing/2018/hyperlinkcolor" val="tx"/>
                    </a:ext>
                  </a:extLst>
                </a:hlinkClick>
              </a:rPr>
              <a:t>Diferimento do pagamento de contribuições para trabalhadores independentes</a:t>
            </a:r>
            <a:endParaRPr lang="pt-PT" b="1" dirty="0"/>
          </a:p>
          <a:p>
            <a:pPr marL="0" indent="0" algn="ctr">
              <a:buNone/>
            </a:pPr>
            <a:endParaRPr lang="pt-PT" b="1" dirty="0"/>
          </a:p>
          <a:p>
            <a:pPr algn="ctr"/>
            <a:endParaRPr lang="pt-PT" dirty="0"/>
          </a:p>
        </p:txBody>
      </p:sp>
    </p:spTree>
    <p:extLst>
      <p:ext uri="{BB962C8B-B14F-4D97-AF65-F5344CB8AC3E}">
        <p14:creationId xmlns:p14="http://schemas.microsoft.com/office/powerpoint/2010/main" val="16369903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77500" lnSpcReduction="20000"/>
          </a:bodyPr>
          <a:lstStyle/>
          <a:p>
            <a:pPr marL="0" indent="0" algn="ctr">
              <a:buNone/>
            </a:pPr>
            <a:r>
              <a:rPr lang="pt-PT" b="1" dirty="0"/>
              <a:t>A quem se aplica</a:t>
            </a:r>
          </a:p>
          <a:p>
            <a:pPr marL="0" indent="0" algn="ctr">
              <a:buNone/>
            </a:pPr>
            <a:endParaRPr lang="pt-PT" b="1" dirty="0"/>
          </a:p>
          <a:p>
            <a:pPr>
              <a:buFont typeface="Wingdings" panose="05000000000000000000" pitchFamily="2" charset="2"/>
              <a:buChar char="q"/>
            </a:pPr>
            <a:r>
              <a:rPr lang="pt-PT" dirty="0"/>
              <a:t>Trabalhadores independentes</a:t>
            </a:r>
          </a:p>
          <a:p>
            <a:pPr marL="109537" indent="0">
              <a:buNone/>
            </a:pPr>
            <a:endParaRPr lang="pt-PT" dirty="0"/>
          </a:p>
          <a:p>
            <a:pPr algn="ctr">
              <a:buFont typeface="Wingdings" panose="05000000000000000000" pitchFamily="2" charset="2"/>
              <a:buChar char="q"/>
            </a:pPr>
            <a:r>
              <a:rPr lang="pt-PT" b="1" dirty="0"/>
              <a:t>Em que consiste o apoio</a:t>
            </a:r>
          </a:p>
          <a:p>
            <a:pPr algn="just">
              <a:buFont typeface="Wingdings" panose="05000000000000000000" pitchFamily="2" charset="2"/>
              <a:buChar char="q"/>
            </a:pPr>
            <a:r>
              <a:rPr lang="pt-PT" dirty="0"/>
              <a:t>Esta medida prevê o diferimento do pagamento das contribuições à segurança social devidas nos meses de abril, maio e junho e podendo ser pagas da seguinte forma:</a:t>
            </a:r>
          </a:p>
          <a:p>
            <a:pPr algn="just">
              <a:buFont typeface="Wingdings" panose="05000000000000000000" pitchFamily="2" charset="2"/>
              <a:buChar char="q"/>
            </a:pPr>
            <a:r>
              <a:rPr lang="pt-PT" dirty="0"/>
              <a:t>1/3 do valor das contribuições é pago no mês em que é devido;</a:t>
            </a:r>
          </a:p>
          <a:p>
            <a:pPr algn="just">
              <a:buFont typeface="Wingdings" panose="05000000000000000000" pitchFamily="2" charset="2"/>
              <a:buChar char="q"/>
            </a:pPr>
            <a:r>
              <a:rPr lang="pt-PT" dirty="0"/>
              <a:t>O montante dos restantes dois terços é pago em prestações iguais e sucessivas:</a:t>
            </a:r>
          </a:p>
          <a:p>
            <a:pPr lvl="1" algn="just">
              <a:buFont typeface="Wingdings" panose="05000000000000000000" pitchFamily="2" charset="2"/>
              <a:buChar char="v"/>
            </a:pPr>
            <a:r>
              <a:rPr lang="pt-PT" dirty="0"/>
              <a:t>nos meses de julho, agosto e setembro ou</a:t>
            </a:r>
          </a:p>
          <a:p>
            <a:pPr lvl="1" algn="just">
              <a:buFont typeface="Wingdings" panose="05000000000000000000" pitchFamily="2" charset="2"/>
              <a:buChar char="v"/>
            </a:pPr>
            <a:r>
              <a:rPr lang="pt-PT" dirty="0"/>
              <a:t>nos meses de julho a dezembro.</a:t>
            </a:r>
          </a:p>
          <a:p>
            <a:pPr algn="just">
              <a:buFont typeface="Wingdings" panose="05000000000000000000" pitchFamily="2" charset="2"/>
              <a:buChar char="q"/>
            </a:pPr>
            <a:r>
              <a:rPr lang="pt-PT" dirty="0"/>
              <a:t>A flexibilização no pagamento das contribuições estabelecida nesta medida, não impede o pagamento integral das contribuições devidas.</a:t>
            </a:r>
          </a:p>
          <a:p>
            <a:pPr marL="0" indent="0" algn="just">
              <a:buNone/>
            </a:pPr>
            <a:endParaRPr lang="pt-PT" dirty="0"/>
          </a:p>
        </p:txBody>
      </p:sp>
    </p:spTree>
    <p:extLst>
      <p:ext uri="{BB962C8B-B14F-4D97-AF65-F5344CB8AC3E}">
        <p14:creationId xmlns:p14="http://schemas.microsoft.com/office/powerpoint/2010/main" val="16324709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85000" lnSpcReduction="20000"/>
          </a:bodyPr>
          <a:lstStyle/>
          <a:p>
            <a:pPr marL="0" indent="0" algn="ctr">
              <a:buNone/>
            </a:pPr>
            <a:r>
              <a:rPr lang="pt-PT" b="1" dirty="0"/>
              <a:t>Qual a duração do apoio</a:t>
            </a:r>
          </a:p>
          <a:p>
            <a:pPr marL="0" indent="0" algn="ctr">
              <a:buNone/>
            </a:pPr>
            <a:endParaRPr lang="pt-PT" b="1" dirty="0"/>
          </a:p>
          <a:p>
            <a:pPr algn="just">
              <a:buFont typeface="Wingdings" panose="05000000000000000000" pitchFamily="2" charset="2"/>
              <a:buChar char="q"/>
            </a:pPr>
            <a:r>
              <a:rPr lang="pt-PT" dirty="0"/>
              <a:t>O diferimento do pagamento das contribuições é referente ao período de abril, maio e junho.</a:t>
            </a:r>
          </a:p>
          <a:p>
            <a:pPr algn="just">
              <a:buFont typeface="Wingdings" panose="05000000000000000000" pitchFamily="2" charset="2"/>
              <a:buChar char="q"/>
            </a:pPr>
            <a:endParaRPr lang="pt-PT" dirty="0"/>
          </a:p>
          <a:p>
            <a:pPr algn="just">
              <a:buFont typeface="Wingdings" panose="05000000000000000000" pitchFamily="2" charset="2"/>
              <a:buChar char="q"/>
            </a:pPr>
            <a:r>
              <a:rPr lang="pt-PT" dirty="0"/>
              <a:t>Caso o trabalhador independente não pague 1/3 do valor das contribuições de algum dos meses dentro do prazo, termina a possibilidade de acesso a este regime.</a:t>
            </a:r>
          </a:p>
          <a:p>
            <a:pPr marL="0" indent="0" algn="ctr">
              <a:buNone/>
            </a:pPr>
            <a:r>
              <a:rPr lang="pt-PT" b="1" dirty="0"/>
              <a:t>O que fazer</a:t>
            </a:r>
          </a:p>
          <a:p>
            <a:pPr algn="just">
              <a:buFont typeface="Wingdings" panose="05000000000000000000" pitchFamily="2" charset="2"/>
              <a:buChar char="q"/>
            </a:pPr>
            <a:r>
              <a:rPr lang="pt-PT" dirty="0"/>
              <a:t>O trabalhador independente deve:</a:t>
            </a:r>
          </a:p>
          <a:p>
            <a:pPr algn="just">
              <a:buFont typeface="Wingdings" panose="05000000000000000000" pitchFamily="2" charset="2"/>
              <a:buChar char="q"/>
            </a:pPr>
            <a:r>
              <a:rPr lang="pt-PT" dirty="0"/>
              <a:t>Proceder ao pagamento de 1/3 do valor das contribuições mensais no mês devido. Devem utilizar o documento para pagamento disponível na Segurança Social Direta.</a:t>
            </a:r>
          </a:p>
          <a:p>
            <a:pPr algn="just">
              <a:buFont typeface="Wingdings" panose="05000000000000000000" pitchFamily="2" charset="2"/>
              <a:buChar char="q"/>
            </a:pPr>
            <a:r>
              <a:rPr lang="pt-PT" dirty="0"/>
              <a:t>Requerer em julho, plano </a:t>
            </a:r>
            <a:r>
              <a:rPr lang="pt-PT" dirty="0" err="1"/>
              <a:t>prestacional</a:t>
            </a:r>
            <a:r>
              <a:rPr lang="pt-PT" dirty="0"/>
              <a:t>, na Segurança Social Direta.</a:t>
            </a:r>
          </a:p>
          <a:p>
            <a:pPr marL="0" indent="0" algn="ctr">
              <a:buNone/>
            </a:pPr>
            <a:endParaRPr lang="pt-PT" b="1" dirty="0"/>
          </a:p>
          <a:p>
            <a:pPr marL="0" indent="0" algn="just">
              <a:buNone/>
            </a:pPr>
            <a:endParaRPr lang="pt-PT" dirty="0"/>
          </a:p>
        </p:txBody>
      </p:sp>
    </p:spTree>
    <p:extLst>
      <p:ext uri="{BB962C8B-B14F-4D97-AF65-F5344CB8AC3E}">
        <p14:creationId xmlns:p14="http://schemas.microsoft.com/office/powerpoint/2010/main" val="27177515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475656" y="1766016"/>
            <a:ext cx="6493336" cy="3325967"/>
          </a:xfrm>
          <a:solidFill>
            <a:schemeClr val="bg2">
              <a:lumMod val="90000"/>
            </a:schemeClr>
          </a:solidFill>
        </p:spPr>
        <p:txBody>
          <a:bodyPr>
            <a:normAutofit/>
          </a:bodyPr>
          <a:lstStyle/>
          <a:p>
            <a:pPr algn="ctr"/>
            <a:endParaRPr lang="pt-PT" b="1" dirty="0"/>
          </a:p>
          <a:p>
            <a:pPr algn="ctr"/>
            <a:endParaRPr lang="pt-PT" b="1" dirty="0"/>
          </a:p>
          <a:p>
            <a:pPr marL="0" indent="0" algn="ctr">
              <a:buNone/>
            </a:pPr>
            <a:br>
              <a:rPr lang="pt-PT" dirty="0"/>
            </a:br>
            <a:r>
              <a:rPr lang="pt-PT" b="1" dirty="0">
                <a:hlinkClick r:id="rId2">
                  <a:extLst>
                    <a:ext uri="{A12FA001-AC4F-418D-AE19-62706E023703}">
                      <ahyp:hlinkClr xmlns:ahyp="http://schemas.microsoft.com/office/drawing/2018/hyperlinkcolor" val="tx"/>
                    </a:ext>
                  </a:extLst>
                </a:hlinkClick>
              </a:rPr>
              <a:t>Isenção do pagamento de contribuições associada ao </a:t>
            </a:r>
            <a:r>
              <a:rPr lang="pt-PT" b="1" dirty="0" err="1">
                <a:hlinkClick r:id="rId2">
                  <a:extLst>
                    <a:ext uri="{A12FA001-AC4F-418D-AE19-62706E023703}">
                      <ahyp:hlinkClr xmlns:ahyp="http://schemas.microsoft.com/office/drawing/2018/hyperlinkcolor" val="tx"/>
                    </a:ext>
                  </a:extLst>
                </a:hlinkClick>
              </a:rPr>
              <a:t>Lay-off</a:t>
            </a:r>
            <a:endParaRPr lang="pt-PT" b="1" dirty="0"/>
          </a:p>
          <a:p>
            <a:pPr marL="0" indent="0" algn="ctr">
              <a:buNone/>
            </a:pPr>
            <a:endParaRPr lang="pt-PT" b="1" dirty="0"/>
          </a:p>
          <a:p>
            <a:pPr algn="ctr"/>
            <a:endParaRPr lang="pt-PT" dirty="0"/>
          </a:p>
        </p:txBody>
      </p:sp>
    </p:spTree>
    <p:extLst>
      <p:ext uri="{BB962C8B-B14F-4D97-AF65-F5344CB8AC3E}">
        <p14:creationId xmlns:p14="http://schemas.microsoft.com/office/powerpoint/2010/main" val="16537677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62500" lnSpcReduction="20000"/>
          </a:bodyPr>
          <a:lstStyle/>
          <a:p>
            <a:pPr marL="0" indent="0" algn="ctr">
              <a:buNone/>
            </a:pPr>
            <a:r>
              <a:rPr lang="pt-PT" sz="3800" b="1" dirty="0">
                <a:solidFill>
                  <a:schemeClr val="accent2">
                    <a:lumMod val="75000"/>
                  </a:schemeClr>
                </a:solidFill>
              </a:rPr>
              <a:t>A quem se aplica</a:t>
            </a:r>
          </a:p>
          <a:p>
            <a:pPr algn="ctr"/>
            <a:endParaRPr lang="pt-PT" b="1" dirty="0"/>
          </a:p>
          <a:p>
            <a:pPr algn="just">
              <a:buFont typeface="Wingdings" panose="05000000000000000000" pitchFamily="2" charset="2"/>
              <a:buChar char="Ø"/>
            </a:pPr>
            <a:r>
              <a:rPr lang="pt-PT" dirty="0"/>
              <a:t>EE de natureza privada, incluindo as entidades do setor social que estejam em situação de crise empresarial quando resulte de:</a:t>
            </a:r>
          </a:p>
          <a:p>
            <a:pPr>
              <a:buFont typeface="Wingdings" panose="05000000000000000000" pitchFamily="2" charset="2"/>
              <a:buChar char="Ø"/>
            </a:pPr>
            <a:endParaRPr lang="pt-PT" dirty="0"/>
          </a:p>
          <a:p>
            <a:pPr algn="just">
              <a:buFont typeface="Wingdings" panose="05000000000000000000" pitchFamily="2" charset="2"/>
              <a:buChar char="Ø"/>
            </a:pPr>
            <a:r>
              <a:rPr lang="pt-PT" b="1" dirty="0"/>
              <a:t>Encerramento total ou parcial </a:t>
            </a:r>
            <a:r>
              <a:rPr lang="pt-PT" dirty="0"/>
              <a:t>da empresa ou estabelecimento, decorrente do dever de encerramento de instalações e estabelecimentos, previsto no Decreto n.º 2-A/2020, de 20 de março, ou por determinação legislativa ou administrativa, nos termos previstos no Decreto-Lei n.º 10-A/2020, de 13 de março, na sua redação atual, ou ao abrigo da Lei de Bases da Proteção Civil, aprovada pela Lei n.º 27/2006, de 3 de julho, na sua redação atual, assim como da Lei de Bases da Saúde, aprovada pela Lei n.º 95/2019, de 4 de setembro, relativamente ao estabelecimento ou empresa efetivamente encerrados e abrangendo os trabalhadores a estes diretamente afetos;</a:t>
            </a:r>
          </a:p>
          <a:p>
            <a:pPr algn="just">
              <a:buFont typeface="Wingdings" panose="05000000000000000000" pitchFamily="2" charset="2"/>
              <a:buChar char="Ø"/>
            </a:pPr>
            <a:endParaRPr lang="pt-PT" dirty="0"/>
          </a:p>
          <a:p>
            <a:pPr algn="just">
              <a:buFont typeface="Wingdings" panose="05000000000000000000" pitchFamily="2" charset="2"/>
              <a:buChar char="Ø"/>
            </a:pPr>
            <a:r>
              <a:rPr lang="pt-PT" b="1" dirty="0"/>
              <a:t>Paragem total ou parcial </a:t>
            </a:r>
            <a:r>
              <a:rPr lang="pt-PT" dirty="0"/>
              <a:t>da atividade da empresa ou estabelecimento que resulte da interrupção das cadeias de abastecimento globais, ou da suspensão ou cancelamento de encomendas;</a:t>
            </a:r>
          </a:p>
          <a:p>
            <a:pPr marL="0" indent="0" algn="just">
              <a:buNone/>
            </a:pPr>
            <a:endParaRPr lang="pt-PT" dirty="0"/>
          </a:p>
        </p:txBody>
      </p:sp>
    </p:spTree>
    <p:extLst>
      <p:ext uri="{BB962C8B-B14F-4D97-AF65-F5344CB8AC3E}">
        <p14:creationId xmlns:p14="http://schemas.microsoft.com/office/powerpoint/2010/main" val="1432506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331641" y="1196975"/>
            <a:ext cx="69684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n-US" altLang="pt-PT" sz="2000">
              <a:latin typeface="Verdana" charset="0"/>
            </a:endParaRPr>
          </a:p>
        </p:txBody>
      </p:sp>
      <p:sp>
        <p:nvSpPr>
          <p:cNvPr id="12292" name="Rectangle 11"/>
          <p:cNvSpPr>
            <a:spLocks noChangeArrowheads="1"/>
          </p:cNvSpPr>
          <p:nvPr/>
        </p:nvSpPr>
        <p:spPr bwMode="auto">
          <a:xfrm>
            <a:off x="907160" y="1340768"/>
            <a:ext cx="7274305" cy="4555093"/>
          </a:xfrm>
          <a:prstGeom prst="rect">
            <a:avLst/>
          </a:prstGeom>
          <a:solidFill>
            <a:srgbClr val="CCECFF"/>
          </a:solidFill>
          <a:ln w="9525">
            <a:noFill/>
            <a:miter lim="800000"/>
            <a:headEnd/>
            <a:tailEnd/>
          </a:ln>
        </p:spPr>
        <p:txBody>
          <a:bodyPr wrap="square">
            <a:spAutoFit/>
          </a:bodyPr>
          <a:lstStyle/>
          <a:p>
            <a:pPr algn="ctr"/>
            <a:r>
              <a:rPr lang="pt-PT" sz="2000" b="1" dirty="0"/>
              <a:t>ALTERAÇÕES AO REGIME DE SEGURANÇA SOCIAL NO ORÇAMENTO DE ESTADO 2020</a:t>
            </a:r>
            <a:endParaRPr lang="pt-PT" sz="2000" dirty="0"/>
          </a:p>
          <a:p>
            <a:pPr algn="ctr"/>
            <a:endParaRPr lang="pt-PT" sz="2000" dirty="0"/>
          </a:p>
          <a:p>
            <a:pPr algn="ctr"/>
            <a:r>
              <a:rPr lang="pt-PT" sz="2000" b="1" dirty="0"/>
              <a:t>LEI N.º 2/2020, 31 DE MARÇO – LOE 2020</a:t>
            </a:r>
          </a:p>
          <a:p>
            <a:pPr algn="ctr"/>
            <a:endParaRPr lang="pt-PT" sz="2000" b="1" dirty="0"/>
          </a:p>
          <a:p>
            <a:pPr algn="ctr"/>
            <a:r>
              <a:rPr lang="pt-PT" sz="2000" b="1" dirty="0"/>
              <a:t>SEGURANÇA SOCIAL – </a:t>
            </a:r>
            <a:r>
              <a:rPr lang="pt-PT" sz="2000" b="1" dirty="0" err="1"/>
              <a:t>ART.ºs</a:t>
            </a:r>
            <a:r>
              <a:rPr lang="pt-PT" sz="2000" b="1" dirty="0"/>
              <a:t> 130 e SS</a:t>
            </a:r>
          </a:p>
          <a:p>
            <a:pPr algn="just"/>
            <a:endParaRPr lang="pt-PT" sz="2000" b="1" dirty="0"/>
          </a:p>
          <a:p>
            <a:pPr marL="342900" indent="-342900" algn="just">
              <a:buFontTx/>
              <a:buChar char="-"/>
            </a:pPr>
            <a:r>
              <a:rPr lang="pt-PT" sz="2000" b="1" dirty="0"/>
              <a:t>Art.º 145.º - </a:t>
            </a:r>
            <a:r>
              <a:rPr lang="pt-PT" b="1" dirty="0"/>
              <a:t>Majoração do montante do subsídio de desemprego e do subsídio por cessação de atividade</a:t>
            </a:r>
          </a:p>
          <a:p>
            <a:pPr marL="342900" indent="-342900" algn="just">
              <a:buFontTx/>
              <a:buChar char="-"/>
            </a:pPr>
            <a:endParaRPr lang="pt-PT" b="1" dirty="0"/>
          </a:p>
          <a:p>
            <a:pPr marL="342900" indent="-342900" algn="just">
              <a:buFontTx/>
              <a:buChar char="-"/>
            </a:pPr>
            <a:r>
              <a:rPr lang="pt-PT" sz="2000" b="1" dirty="0"/>
              <a:t>Art.º 150.º - </a:t>
            </a:r>
            <a:r>
              <a:rPr lang="pt-PT" b="1" dirty="0"/>
              <a:t>Despenalização da infração prevista no artigo 151.º -A do Código dos Regimes Contributivos do Sistema Previdencial de Segurança Social</a:t>
            </a:r>
          </a:p>
          <a:p>
            <a:pPr marL="342900" indent="-342900">
              <a:buFontTx/>
              <a:buChar char="-"/>
            </a:pPr>
            <a:endParaRPr lang="pt-PT" b="1" dirty="0"/>
          </a:p>
          <a:p>
            <a:pPr marL="342900" indent="-342900">
              <a:buFontTx/>
              <a:buChar char="-"/>
            </a:pPr>
            <a:r>
              <a:rPr lang="pt-PT" sz="2000" b="1" dirty="0"/>
              <a:t>Art.º 152.º - Notificações Eletrónicas</a:t>
            </a:r>
            <a:endParaRPr lang="pt-PT" sz="2000" dirty="0"/>
          </a:p>
        </p:txBody>
      </p:sp>
    </p:spTree>
    <p:extLst>
      <p:ext uri="{BB962C8B-B14F-4D97-AF65-F5344CB8AC3E}">
        <p14:creationId xmlns:p14="http://schemas.microsoft.com/office/powerpoint/2010/main" val="30210570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77500" lnSpcReduction="20000"/>
          </a:bodyPr>
          <a:lstStyle/>
          <a:p>
            <a:pPr marL="0" indent="0" algn="ctr">
              <a:buNone/>
            </a:pPr>
            <a:r>
              <a:rPr lang="pt-PT" sz="3800" b="1" dirty="0">
                <a:solidFill>
                  <a:schemeClr val="accent2">
                    <a:lumMod val="75000"/>
                  </a:schemeClr>
                </a:solidFill>
              </a:rPr>
              <a:t>A quem se aplica</a:t>
            </a:r>
          </a:p>
          <a:p>
            <a:pPr algn="ctr"/>
            <a:endParaRPr lang="pt-PT" b="1" dirty="0"/>
          </a:p>
          <a:p>
            <a:pPr algn="just">
              <a:buFont typeface="Wingdings" panose="05000000000000000000" pitchFamily="2" charset="2"/>
              <a:buChar char="Ø"/>
            </a:pPr>
            <a:r>
              <a:rPr lang="pt-PT" dirty="0"/>
              <a:t>EE de natureza privada, incluindo as entidades do setor social que estejam em situação de crise empresarial quando resulte de:</a:t>
            </a:r>
          </a:p>
          <a:p>
            <a:pPr>
              <a:buFont typeface="Wingdings" panose="05000000000000000000" pitchFamily="2" charset="2"/>
              <a:buChar char="Ø"/>
            </a:pPr>
            <a:endParaRPr lang="pt-PT" dirty="0"/>
          </a:p>
          <a:p>
            <a:pPr algn="just">
              <a:buFont typeface="Wingdings" panose="05000000000000000000" pitchFamily="2" charset="2"/>
              <a:buChar char="Ø"/>
            </a:pPr>
            <a:r>
              <a:rPr lang="pt-PT" b="1" dirty="0"/>
              <a:t>Quebra abrupta e acentuada </a:t>
            </a:r>
            <a:r>
              <a:rPr lang="pt-PT" dirty="0"/>
              <a:t>de, pelo menos, </a:t>
            </a:r>
            <a:r>
              <a:rPr lang="pt-PT" b="1" dirty="0"/>
              <a:t>40 % da faturação</a:t>
            </a:r>
            <a:r>
              <a:rPr lang="pt-PT" dirty="0"/>
              <a:t>, no período de 30 dias anterior ao do pedido junto dos serviços competentes da segurança social, com referência à média mensal dos dois meses anteriores a esse período, ou face ao período homólogo do ano anterior ou, ainda, para quem tenha iniciado a atividade há menos de 12 meses, à média desse período.</a:t>
            </a:r>
          </a:p>
          <a:p>
            <a:pPr algn="just">
              <a:buFont typeface="Wingdings" panose="05000000000000000000" pitchFamily="2" charset="2"/>
              <a:buChar char="Ø"/>
            </a:pPr>
            <a:endParaRPr lang="pt-PT" dirty="0"/>
          </a:p>
          <a:p>
            <a:pPr algn="just">
              <a:buFont typeface="Wingdings" panose="05000000000000000000" pitchFamily="2" charset="2"/>
              <a:buChar char="Ø"/>
            </a:pPr>
            <a:r>
              <a:rPr lang="pt-PT" dirty="0"/>
              <a:t>Esta medida é aplicada a EE que beneficiem do apoio à manutenção de contratos de trabalho em situação de crise empresarial (</a:t>
            </a:r>
            <a:r>
              <a:rPr lang="pt-PT" dirty="0" err="1"/>
              <a:t>lay-off</a:t>
            </a:r>
            <a:r>
              <a:rPr lang="pt-PT" dirty="0"/>
              <a:t>).</a:t>
            </a:r>
          </a:p>
          <a:p>
            <a:pPr marL="0" indent="0" algn="just">
              <a:buNone/>
            </a:pPr>
            <a:endParaRPr lang="pt-PT" dirty="0"/>
          </a:p>
        </p:txBody>
      </p:sp>
    </p:spTree>
    <p:extLst>
      <p:ext uri="{BB962C8B-B14F-4D97-AF65-F5344CB8AC3E}">
        <p14:creationId xmlns:p14="http://schemas.microsoft.com/office/powerpoint/2010/main" val="13679190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70000" lnSpcReduction="20000"/>
          </a:bodyPr>
          <a:lstStyle/>
          <a:p>
            <a:pPr marL="0" indent="0" algn="ctr">
              <a:buNone/>
            </a:pPr>
            <a:r>
              <a:rPr lang="pt-PT" b="1" dirty="0"/>
              <a:t>Em que consiste o apoio</a:t>
            </a:r>
          </a:p>
          <a:p>
            <a:pPr algn="just">
              <a:buFont typeface="Wingdings" panose="05000000000000000000" pitchFamily="2" charset="2"/>
              <a:buChar char="ü"/>
            </a:pPr>
            <a:r>
              <a:rPr lang="pt-PT" dirty="0"/>
              <a:t>Isenção total das contribuições a cargo da entidade empregadora, relativamente aos trabalhadores e membros dos órgãos estatutários abrangidos pelas medidas do Decreto-Lei n.º 10-G/2020 de 26 de março.</a:t>
            </a:r>
          </a:p>
          <a:p>
            <a:pPr>
              <a:buFont typeface="Wingdings" panose="05000000000000000000" pitchFamily="2" charset="2"/>
              <a:buChar char="ü"/>
            </a:pPr>
            <a:endParaRPr lang="pt-PT" dirty="0"/>
          </a:p>
          <a:p>
            <a:pPr algn="just">
              <a:buFont typeface="Wingdings" panose="05000000000000000000" pitchFamily="2" charset="2"/>
              <a:buChar char="ü"/>
            </a:pPr>
            <a:r>
              <a:rPr lang="pt-PT" dirty="0"/>
              <a:t>Aplica-se, igualmente, aos trabalhadores independentes com trabalhadores ao serviço abrangidos pelas medidas do Decreto-Lei n.º 10-G/2020 de 26 de março e aos cônjuges que com eles trabalham. A isenção do pagamento de contribuições aplicável aos trabalhadores independentes não afasta a obrigação de entrega da declaração trimestral.</a:t>
            </a:r>
          </a:p>
          <a:p>
            <a:pPr marL="0" indent="0" algn="ctr">
              <a:buNone/>
            </a:pPr>
            <a:r>
              <a:rPr lang="pt-PT" b="1" dirty="0"/>
              <a:t>Qual a duração do apoio</a:t>
            </a:r>
          </a:p>
          <a:p>
            <a:pPr>
              <a:buFont typeface="Wingdings" panose="05000000000000000000" pitchFamily="2" charset="2"/>
              <a:buChar char="ü"/>
            </a:pPr>
            <a:r>
              <a:rPr lang="pt-PT" dirty="0"/>
              <a:t>1 mês, prorrogável até 3 meses.</a:t>
            </a:r>
          </a:p>
          <a:p>
            <a:pPr marL="0" indent="0" algn="ctr">
              <a:buNone/>
            </a:pPr>
            <a:r>
              <a:rPr lang="pt-PT" b="1" dirty="0"/>
              <a:t>O que fazer</a:t>
            </a:r>
          </a:p>
          <a:p>
            <a:pPr>
              <a:buFont typeface="Wingdings" panose="05000000000000000000" pitchFamily="2" charset="2"/>
              <a:buChar char="ü"/>
            </a:pPr>
            <a:r>
              <a:rPr lang="pt-PT" dirty="0"/>
              <a:t>A atribuição é oficiosa pelos serviços de segurança social.</a:t>
            </a:r>
          </a:p>
          <a:p>
            <a:pPr>
              <a:buFont typeface="Wingdings" panose="05000000000000000000" pitchFamily="2" charset="2"/>
              <a:buChar char="ü"/>
            </a:pPr>
            <a:endParaRPr lang="pt-PT" dirty="0"/>
          </a:p>
          <a:p>
            <a:pPr>
              <a:buFont typeface="Wingdings" panose="05000000000000000000" pitchFamily="2" charset="2"/>
              <a:buChar char="ü"/>
            </a:pPr>
            <a:r>
              <a:rPr lang="pt-PT" dirty="0"/>
              <a:t>Não depende de requerimento do contribuinte desde que esteja abrangido pelas medidas do Decreto-Lei n.º 10-G/2020 de 26 de março.</a:t>
            </a:r>
          </a:p>
          <a:p>
            <a:pPr marL="0" indent="0" algn="ctr">
              <a:buNone/>
            </a:pPr>
            <a:endParaRPr lang="pt-PT" b="1" dirty="0"/>
          </a:p>
          <a:p>
            <a:pPr marL="0" indent="0" algn="just">
              <a:buNone/>
            </a:pPr>
            <a:endParaRPr lang="pt-PT" dirty="0"/>
          </a:p>
        </p:txBody>
      </p:sp>
    </p:spTree>
    <p:extLst>
      <p:ext uri="{BB962C8B-B14F-4D97-AF65-F5344CB8AC3E}">
        <p14:creationId xmlns:p14="http://schemas.microsoft.com/office/powerpoint/2010/main" val="40743806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475656" y="1766016"/>
            <a:ext cx="6493336" cy="3325967"/>
          </a:xfrm>
          <a:solidFill>
            <a:schemeClr val="bg2">
              <a:lumMod val="90000"/>
            </a:schemeClr>
          </a:solidFill>
        </p:spPr>
        <p:txBody>
          <a:bodyPr>
            <a:normAutofit/>
          </a:bodyPr>
          <a:lstStyle/>
          <a:p>
            <a:pPr algn="ctr"/>
            <a:endParaRPr lang="pt-PT" b="1" dirty="0"/>
          </a:p>
          <a:p>
            <a:pPr algn="ctr"/>
            <a:endParaRPr lang="pt-PT" b="1" dirty="0"/>
          </a:p>
          <a:p>
            <a:pPr marL="0" indent="0" algn="ctr">
              <a:buNone/>
            </a:pPr>
            <a:br>
              <a:rPr lang="pt-PT" dirty="0">
                <a:solidFill>
                  <a:schemeClr val="accent4"/>
                </a:solidFill>
              </a:rPr>
            </a:br>
            <a:r>
              <a:rPr lang="pt-PT" b="1" dirty="0"/>
              <a:t>T</a:t>
            </a:r>
            <a:r>
              <a:rPr lang="pt-PT" b="1" dirty="0">
                <a:hlinkClick r:id="rId2">
                  <a:extLst>
                    <a:ext uri="{A12FA001-AC4F-418D-AE19-62706E023703}">
                      <ahyp:hlinkClr xmlns:ahyp="http://schemas.microsoft.com/office/drawing/2018/hyperlinkcolor" val="tx"/>
                    </a:ext>
                  </a:extLst>
                </a:hlinkClick>
              </a:rPr>
              <a:t>rabalhadores Independentes e de Serviço Doméstico</a:t>
            </a:r>
            <a:endParaRPr lang="pt-PT" b="1" dirty="0"/>
          </a:p>
          <a:p>
            <a:pPr marL="0" indent="0" algn="ctr">
              <a:buNone/>
            </a:pPr>
            <a:endParaRPr lang="pt-PT" b="1" dirty="0"/>
          </a:p>
          <a:p>
            <a:pPr algn="ctr"/>
            <a:endParaRPr lang="pt-PT" dirty="0"/>
          </a:p>
        </p:txBody>
      </p:sp>
    </p:spTree>
    <p:extLst>
      <p:ext uri="{BB962C8B-B14F-4D97-AF65-F5344CB8AC3E}">
        <p14:creationId xmlns:p14="http://schemas.microsoft.com/office/powerpoint/2010/main" val="26945799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403648" y="1766016"/>
            <a:ext cx="6565344" cy="3823224"/>
          </a:xfrm>
          <a:solidFill>
            <a:schemeClr val="bg2">
              <a:lumMod val="90000"/>
            </a:schemeClr>
          </a:solidFill>
        </p:spPr>
        <p:txBody>
          <a:bodyPr>
            <a:normAutofit fontScale="77500" lnSpcReduction="20000"/>
          </a:bodyPr>
          <a:lstStyle/>
          <a:p>
            <a:pPr marL="0" indent="0" algn="ctr">
              <a:buNone/>
            </a:pPr>
            <a:br>
              <a:rPr lang="pt-PT" dirty="0"/>
            </a:br>
            <a:br>
              <a:rPr lang="pt-PT" b="1" u="sng" dirty="0">
                <a:hlinkClick r:id="rId2">
                  <a:extLst>
                    <a:ext uri="{A12FA001-AC4F-418D-AE19-62706E023703}">
                      <ahyp:hlinkClr xmlns:ahyp="http://schemas.microsoft.com/office/drawing/2018/hyperlinkcolor" val="tx"/>
                    </a:ext>
                  </a:extLst>
                </a:hlinkClick>
              </a:rPr>
            </a:br>
            <a:r>
              <a:rPr lang="pt-PT" b="1" u="sng" dirty="0">
                <a:hlinkClick r:id="rId2">
                  <a:extLst>
                    <a:ext uri="{A12FA001-AC4F-418D-AE19-62706E023703}">
                      <ahyp:hlinkClr xmlns:ahyp="http://schemas.microsoft.com/office/drawing/2018/hyperlinkcolor" val="tx"/>
                    </a:ext>
                  </a:extLst>
                </a:hlinkClick>
              </a:rPr>
              <a:t>Apoio Excecional à família para Trabalhadores Independentes e do Serviço Doméstico</a:t>
            </a:r>
            <a:endParaRPr lang="pt-PT" b="1" dirty="0"/>
          </a:p>
          <a:p>
            <a:pPr marL="0" indent="0" algn="ctr">
              <a:buNone/>
            </a:pPr>
            <a:endParaRPr lang="pt-PT" dirty="0"/>
          </a:p>
          <a:p>
            <a:pPr marL="0" indent="0" algn="ctr">
              <a:buNone/>
            </a:pPr>
            <a:r>
              <a:rPr lang="pt-PT" b="1" dirty="0">
                <a:hlinkClick r:id="rId3">
                  <a:extLst>
                    <a:ext uri="{A12FA001-AC4F-418D-AE19-62706E023703}">
                      <ahyp:hlinkClr xmlns:ahyp="http://schemas.microsoft.com/office/drawing/2018/hyperlinkcolor" val="tx"/>
                    </a:ext>
                  </a:extLst>
                </a:hlinkClick>
              </a:rPr>
              <a:t>Apoio Extraordinário à redução da atividade económica de trabalhador independente</a:t>
            </a:r>
            <a:endParaRPr lang="pt-PT" b="1" dirty="0"/>
          </a:p>
          <a:p>
            <a:pPr marL="0" indent="0" algn="ctr">
              <a:buNone/>
            </a:pPr>
            <a:endParaRPr lang="pt-PT" dirty="0"/>
          </a:p>
          <a:p>
            <a:pPr marL="0" indent="0" algn="ctr">
              <a:buNone/>
            </a:pPr>
            <a:r>
              <a:rPr lang="pt-PT" b="1" dirty="0">
                <a:hlinkClick r:id="rId4">
                  <a:extLst>
                    <a:ext uri="{A12FA001-AC4F-418D-AE19-62706E023703}">
                      <ahyp:hlinkClr xmlns:ahyp="http://schemas.microsoft.com/office/drawing/2018/hyperlinkcolor" val="tx"/>
                    </a:ext>
                  </a:extLst>
                </a:hlinkClick>
              </a:rPr>
              <a:t>Diferimento do pagamento de contribuições para trabalhadores independentes</a:t>
            </a:r>
            <a:endParaRPr lang="pt-PT" b="1" dirty="0"/>
          </a:p>
          <a:p>
            <a:pPr marL="0" indent="0" algn="ctr">
              <a:buNone/>
            </a:pPr>
            <a:endParaRPr lang="pt-PT" b="1" dirty="0"/>
          </a:p>
          <a:p>
            <a:pPr algn="ctr"/>
            <a:endParaRPr lang="pt-PT" dirty="0"/>
          </a:p>
        </p:txBody>
      </p:sp>
    </p:spTree>
    <p:extLst>
      <p:ext uri="{BB962C8B-B14F-4D97-AF65-F5344CB8AC3E}">
        <p14:creationId xmlns:p14="http://schemas.microsoft.com/office/powerpoint/2010/main" val="17135950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475656" y="1766016"/>
            <a:ext cx="6493336" cy="3325967"/>
          </a:xfrm>
          <a:solidFill>
            <a:schemeClr val="bg2">
              <a:lumMod val="90000"/>
            </a:schemeClr>
          </a:solidFill>
        </p:spPr>
        <p:txBody>
          <a:bodyPr>
            <a:normAutofit/>
          </a:bodyPr>
          <a:lstStyle/>
          <a:p>
            <a:pPr marL="0" indent="0" algn="ctr">
              <a:buNone/>
            </a:pPr>
            <a:br>
              <a:rPr lang="pt-PT" dirty="0"/>
            </a:br>
            <a:endParaRPr lang="pt-PT" dirty="0"/>
          </a:p>
          <a:p>
            <a:pPr marL="0" indent="0" algn="ctr">
              <a:buNone/>
            </a:pPr>
            <a:br>
              <a:rPr lang="pt-PT" b="1" u="sng" dirty="0">
                <a:hlinkClick r:id="rId2">
                  <a:extLst>
                    <a:ext uri="{A12FA001-AC4F-418D-AE19-62706E023703}">
                      <ahyp:hlinkClr xmlns:ahyp="http://schemas.microsoft.com/office/drawing/2018/hyperlinkcolor" val="tx"/>
                    </a:ext>
                  </a:extLst>
                </a:hlinkClick>
              </a:rPr>
            </a:br>
            <a:r>
              <a:rPr lang="pt-PT" b="1" u="sng" dirty="0">
                <a:hlinkClick r:id="rId2">
                  <a:extLst>
                    <a:ext uri="{A12FA001-AC4F-418D-AE19-62706E023703}">
                      <ahyp:hlinkClr xmlns:ahyp="http://schemas.microsoft.com/office/drawing/2018/hyperlinkcolor" val="tx"/>
                    </a:ext>
                  </a:extLst>
                </a:hlinkClick>
              </a:rPr>
              <a:t>Apoio Excecional à família para Trabalhadores Independentes e do Serviço Doméstico</a:t>
            </a:r>
            <a:endParaRPr lang="pt-PT" b="1" dirty="0"/>
          </a:p>
          <a:p>
            <a:pPr marL="0" indent="0" algn="ctr">
              <a:buNone/>
            </a:pPr>
            <a:endParaRPr lang="pt-PT" dirty="0"/>
          </a:p>
          <a:p>
            <a:pPr marL="0" indent="0" algn="ctr">
              <a:buNone/>
            </a:pPr>
            <a:endParaRPr lang="pt-PT" b="1" dirty="0"/>
          </a:p>
          <a:p>
            <a:pPr marL="0" indent="0" algn="ctr">
              <a:buNone/>
            </a:pPr>
            <a:endParaRPr lang="pt-PT" b="1" dirty="0"/>
          </a:p>
          <a:p>
            <a:pPr algn="ctr"/>
            <a:endParaRPr lang="pt-PT" dirty="0"/>
          </a:p>
        </p:txBody>
      </p:sp>
    </p:spTree>
    <p:extLst>
      <p:ext uri="{BB962C8B-B14F-4D97-AF65-F5344CB8AC3E}">
        <p14:creationId xmlns:p14="http://schemas.microsoft.com/office/powerpoint/2010/main" val="30227850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85000" lnSpcReduction="20000"/>
          </a:bodyPr>
          <a:lstStyle/>
          <a:p>
            <a:pPr marL="0" indent="0" algn="ctr">
              <a:buNone/>
            </a:pPr>
            <a:r>
              <a:rPr lang="pt-PT" b="1" dirty="0"/>
              <a:t>A quem se aplica</a:t>
            </a:r>
          </a:p>
          <a:p>
            <a:pPr marL="0" indent="0" algn="ctr">
              <a:buNone/>
            </a:pPr>
            <a:endParaRPr lang="pt-PT" b="1" dirty="0"/>
          </a:p>
          <a:p>
            <a:pPr algn="just">
              <a:buFont typeface="Wingdings" panose="05000000000000000000" pitchFamily="2" charset="2"/>
              <a:buChar char="v"/>
            </a:pPr>
            <a:r>
              <a:rPr lang="pt-PT" dirty="0"/>
              <a:t>Aplica-se aos Trabalhadores Independentes e Trabalhadores do Serviço Doméstico que não possam exercer a sua atividade por motivos de assistência a filhos ou outros menores a cargo, menores de 12 anos, ou com deficiência/doença crónica independentemente da idade, decorrente de encerramento do estabelecimento de ensino determinado por:</a:t>
            </a:r>
          </a:p>
          <a:p>
            <a:pPr algn="just">
              <a:buFont typeface="Wingdings" panose="05000000000000000000" pitchFamily="2" charset="2"/>
              <a:buChar char="v"/>
            </a:pPr>
            <a:r>
              <a:rPr lang="pt-PT" dirty="0"/>
              <a:t>Decisão da autoridade de saúde</a:t>
            </a:r>
          </a:p>
          <a:p>
            <a:pPr algn="just">
              <a:buFont typeface="Wingdings" panose="05000000000000000000" pitchFamily="2" charset="2"/>
              <a:buChar char="v"/>
            </a:pPr>
            <a:r>
              <a:rPr lang="pt-PT" dirty="0"/>
              <a:t>Decisão do governo</a:t>
            </a:r>
          </a:p>
          <a:p>
            <a:pPr algn="just">
              <a:buFont typeface="Wingdings" panose="05000000000000000000" pitchFamily="2" charset="2"/>
              <a:buChar char="v"/>
            </a:pPr>
            <a:r>
              <a:rPr lang="pt-PT" dirty="0"/>
              <a:t>Apenas tem direito ao apoio, o trabalhador independente que, nos últimos 12 meses, tenha tido obrigação contributiva em pelo menos 3 meses consecutivos.</a:t>
            </a:r>
          </a:p>
          <a:p>
            <a:pPr marL="0" indent="0" algn="just">
              <a:buNone/>
            </a:pPr>
            <a:endParaRPr lang="pt-PT" dirty="0"/>
          </a:p>
        </p:txBody>
      </p:sp>
    </p:spTree>
    <p:extLst>
      <p:ext uri="{BB962C8B-B14F-4D97-AF65-F5344CB8AC3E}">
        <p14:creationId xmlns:p14="http://schemas.microsoft.com/office/powerpoint/2010/main" val="3414188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92500"/>
          </a:bodyPr>
          <a:lstStyle/>
          <a:p>
            <a:pPr marL="0" indent="0" algn="ctr">
              <a:buNone/>
            </a:pPr>
            <a:r>
              <a:rPr lang="pt-PT" b="1" dirty="0"/>
              <a:t>A que tem direito</a:t>
            </a:r>
          </a:p>
          <a:p>
            <a:pPr algn="just">
              <a:buFont typeface="Wingdings" panose="05000000000000000000" pitchFamily="2" charset="2"/>
              <a:buChar char="v"/>
            </a:pPr>
            <a:r>
              <a:rPr lang="pt-PT" dirty="0"/>
              <a:t>O trabalhador independente tem direito a um apoio financeiro correspondente a 1/3 da base de incidência contributiva </a:t>
            </a:r>
            <a:r>
              <a:rPr lang="pt-PT" dirty="0" err="1"/>
              <a:t>mensualizada</a:t>
            </a:r>
            <a:r>
              <a:rPr lang="pt-PT" dirty="0"/>
              <a:t> do primeiro trimestre de 2020, com os seguintes limites:</a:t>
            </a:r>
          </a:p>
          <a:p>
            <a:pPr algn="just">
              <a:buFont typeface="Wingdings" panose="05000000000000000000" pitchFamily="2" charset="2"/>
              <a:buChar char="v"/>
            </a:pPr>
            <a:endParaRPr lang="pt-PT" dirty="0"/>
          </a:p>
          <a:p>
            <a:pPr algn="just">
              <a:buFont typeface="Wingdings" panose="05000000000000000000" pitchFamily="2" charset="2"/>
              <a:buChar char="v"/>
            </a:pPr>
            <a:r>
              <a:rPr lang="pt-PT" dirty="0"/>
              <a:t>Limite mínimo = 1 IAS (valor: 438,81€)</a:t>
            </a:r>
          </a:p>
          <a:p>
            <a:pPr algn="just">
              <a:buFont typeface="Wingdings" panose="05000000000000000000" pitchFamily="2" charset="2"/>
              <a:buChar char="v"/>
            </a:pPr>
            <a:r>
              <a:rPr lang="pt-PT" dirty="0"/>
              <a:t>Limite máximo = 2 e ½ IAS (valor: 1.097,02€)</a:t>
            </a:r>
          </a:p>
          <a:p>
            <a:pPr algn="just">
              <a:buFont typeface="Wingdings" panose="05000000000000000000" pitchFamily="2" charset="2"/>
              <a:buChar char="v"/>
            </a:pPr>
            <a:endParaRPr lang="pt-PT" dirty="0"/>
          </a:p>
          <a:p>
            <a:pPr algn="just">
              <a:buFont typeface="Wingdings" panose="05000000000000000000" pitchFamily="2" charset="2"/>
              <a:buChar char="v"/>
            </a:pPr>
            <a:r>
              <a:rPr lang="pt-PT" dirty="0"/>
              <a:t>O trabalhador do serviço doméstico tem direito a um apoio financeiro correspondente a 2/3 da base de incidência contributiva.</a:t>
            </a:r>
          </a:p>
          <a:p>
            <a:pPr marL="0" indent="0" algn="just">
              <a:buNone/>
            </a:pPr>
            <a:endParaRPr lang="pt-PT" dirty="0"/>
          </a:p>
        </p:txBody>
      </p:sp>
    </p:spTree>
    <p:extLst>
      <p:ext uri="{BB962C8B-B14F-4D97-AF65-F5344CB8AC3E}">
        <p14:creationId xmlns:p14="http://schemas.microsoft.com/office/powerpoint/2010/main" val="3579796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611560" y="764704"/>
            <a:ext cx="8136904" cy="5832648"/>
          </a:xfrm>
          <a:solidFill>
            <a:schemeClr val="bg2">
              <a:lumMod val="90000"/>
            </a:schemeClr>
          </a:solidFill>
        </p:spPr>
        <p:txBody>
          <a:bodyPr>
            <a:normAutofit fontScale="70000" lnSpcReduction="20000"/>
          </a:bodyPr>
          <a:lstStyle/>
          <a:p>
            <a:pPr marL="0" indent="0" algn="ctr">
              <a:buNone/>
            </a:pPr>
            <a:r>
              <a:rPr lang="pt-PT" b="1" dirty="0"/>
              <a:t>Qual a duração do apoio</a:t>
            </a:r>
          </a:p>
          <a:p>
            <a:pPr marL="0" indent="0" algn="ctr">
              <a:buNone/>
            </a:pPr>
            <a:endParaRPr lang="pt-PT" b="1" dirty="0"/>
          </a:p>
          <a:p>
            <a:pPr algn="just">
              <a:buFont typeface="Wingdings" panose="05000000000000000000" pitchFamily="2" charset="2"/>
              <a:buChar char="v"/>
            </a:pPr>
            <a:r>
              <a:rPr lang="pt-PT" dirty="0"/>
              <a:t>O apoio não inclui o período das férias escolares, sendo atribuído entre 16 e 29 de março. No caso das escolas piloto podem ser declarados períodos diferentes do calendário oficial. No caso de crianças que frequentem equipamentos sociais de apoio à primeira infância ou deficiência/doença crónica, o apoio é atribuído até 13 de abril.</a:t>
            </a:r>
          </a:p>
          <a:p>
            <a:pPr algn="just">
              <a:buFont typeface="Wingdings" panose="05000000000000000000" pitchFamily="2" charset="2"/>
              <a:buChar char="v"/>
            </a:pPr>
            <a:endParaRPr lang="pt-PT" dirty="0"/>
          </a:p>
          <a:p>
            <a:pPr algn="just">
              <a:buFont typeface="Wingdings" panose="05000000000000000000" pitchFamily="2" charset="2"/>
              <a:buChar char="v"/>
            </a:pPr>
            <a:r>
              <a:rPr lang="pt-PT" dirty="0"/>
              <a:t>Não pode haver sobreposição de períodos entre progenitores.</a:t>
            </a:r>
          </a:p>
          <a:p>
            <a:pPr>
              <a:buFont typeface="Wingdings" panose="05000000000000000000" pitchFamily="2" charset="2"/>
              <a:buChar char="v"/>
            </a:pPr>
            <a:endParaRPr lang="pt-PT" b="1" dirty="0"/>
          </a:p>
          <a:p>
            <a:pPr marL="0" indent="0" algn="ctr">
              <a:buNone/>
            </a:pPr>
            <a:r>
              <a:rPr lang="pt-PT" b="1" dirty="0"/>
              <a:t>O que fazer para receber o apoio</a:t>
            </a:r>
          </a:p>
          <a:p>
            <a:pPr marL="0" indent="0" algn="ctr">
              <a:buNone/>
            </a:pPr>
            <a:endParaRPr lang="pt-PT" b="1" dirty="0"/>
          </a:p>
          <a:p>
            <a:pPr algn="just">
              <a:buFont typeface="Wingdings" panose="05000000000000000000" pitchFamily="2" charset="2"/>
              <a:buChar char="v"/>
            </a:pPr>
            <a:r>
              <a:rPr lang="pt-PT" dirty="0"/>
              <a:t>Deverá proceder ao preenchimento do formulário on-line para requerimento do apoio, que estará disponível na Segurança Social Direta em 30 de março. Se ainda não tem acesso à Segurança Social Direta deverá pedir a senha na hora.</a:t>
            </a:r>
          </a:p>
          <a:p>
            <a:pPr algn="just">
              <a:buFont typeface="Wingdings" panose="05000000000000000000" pitchFamily="2" charset="2"/>
              <a:buChar char="v"/>
            </a:pPr>
            <a:r>
              <a:rPr lang="pt-PT" dirty="0"/>
              <a:t>Deverá registar o IBAN na Segurança Social Direta, para que a Segurança Social possa proceder ao pagamento do apoio, que será feito obrigatoriamente por transferência bancária. Se ainda não tem o seu IBAN registado deverá registá-lo através da Segurança Social Direta, no menu </a:t>
            </a:r>
            <a:r>
              <a:rPr lang="pt-PT" i="1" dirty="0"/>
              <a:t>Perfil</a:t>
            </a:r>
            <a:r>
              <a:rPr lang="pt-PT" dirty="0"/>
              <a:t>, opção </a:t>
            </a:r>
            <a:r>
              <a:rPr lang="pt-PT" i="1" dirty="0"/>
              <a:t>Alterar a conta bancária</a:t>
            </a:r>
            <a:r>
              <a:rPr lang="pt-PT" dirty="0"/>
              <a:t>.</a:t>
            </a:r>
          </a:p>
          <a:p>
            <a:pPr marL="0" indent="0" algn="ctr">
              <a:buNone/>
            </a:pPr>
            <a:endParaRPr lang="pt-PT" b="1" dirty="0"/>
          </a:p>
          <a:p>
            <a:pPr marL="0" indent="0" algn="just">
              <a:buNone/>
            </a:pPr>
            <a:endParaRPr lang="pt-PT" dirty="0"/>
          </a:p>
        </p:txBody>
      </p:sp>
    </p:spTree>
    <p:extLst>
      <p:ext uri="{BB962C8B-B14F-4D97-AF65-F5344CB8AC3E}">
        <p14:creationId xmlns:p14="http://schemas.microsoft.com/office/powerpoint/2010/main" val="5492010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475656" y="1766016"/>
            <a:ext cx="6493336" cy="3325967"/>
          </a:xfrm>
          <a:solidFill>
            <a:schemeClr val="bg2">
              <a:lumMod val="90000"/>
            </a:schemeClr>
          </a:solidFill>
        </p:spPr>
        <p:txBody>
          <a:bodyPr>
            <a:normAutofit/>
          </a:bodyPr>
          <a:lstStyle/>
          <a:p>
            <a:pPr marL="0" indent="0" algn="ctr">
              <a:buNone/>
            </a:pPr>
            <a:endParaRPr lang="pt-PT" dirty="0"/>
          </a:p>
          <a:p>
            <a:pPr marL="0" indent="0" algn="ctr">
              <a:buNone/>
            </a:pPr>
            <a:endParaRPr lang="pt-PT" dirty="0"/>
          </a:p>
          <a:p>
            <a:pPr marL="0" indent="0" algn="ctr">
              <a:buNone/>
            </a:pPr>
            <a:br>
              <a:rPr lang="pt-PT" dirty="0"/>
            </a:br>
            <a:r>
              <a:rPr lang="pt-PT" b="1" dirty="0">
                <a:hlinkClick r:id="rId2">
                  <a:extLst>
                    <a:ext uri="{A12FA001-AC4F-418D-AE19-62706E023703}">
                      <ahyp:hlinkClr xmlns:ahyp="http://schemas.microsoft.com/office/drawing/2018/hyperlinkcolor" val="tx"/>
                    </a:ext>
                  </a:extLst>
                </a:hlinkClick>
              </a:rPr>
              <a:t>Apoio Extraordinário à redução da atividade económica de trabalhador independente</a:t>
            </a:r>
            <a:endParaRPr lang="pt-PT" b="1" dirty="0"/>
          </a:p>
          <a:p>
            <a:pPr algn="ctr"/>
            <a:endParaRPr lang="pt-PT" dirty="0"/>
          </a:p>
        </p:txBody>
      </p:sp>
    </p:spTree>
    <p:extLst>
      <p:ext uri="{BB962C8B-B14F-4D97-AF65-F5344CB8AC3E}">
        <p14:creationId xmlns:p14="http://schemas.microsoft.com/office/powerpoint/2010/main" val="25074376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fontScale="62500" lnSpcReduction="20000"/>
          </a:bodyPr>
          <a:lstStyle/>
          <a:p>
            <a:pPr marL="0" indent="0" algn="ctr">
              <a:buNone/>
            </a:pPr>
            <a:r>
              <a:rPr lang="pt-PT" b="1" dirty="0"/>
              <a:t>A quem se aplica</a:t>
            </a:r>
          </a:p>
          <a:p>
            <a:pPr marL="0" indent="0" algn="ctr">
              <a:buNone/>
            </a:pPr>
            <a:endParaRPr lang="pt-PT" b="1" dirty="0"/>
          </a:p>
          <a:p>
            <a:pPr algn="just">
              <a:buFont typeface="Wingdings" panose="05000000000000000000" pitchFamily="2" charset="2"/>
              <a:buChar char="v"/>
            </a:pPr>
            <a:r>
              <a:rPr lang="pt-PT" dirty="0"/>
              <a:t>Esta medida aplica-se aos Trabalhadores Independentes, que nos últimos 12 meses tenham tido obrigação contributiva em pelo menos 3 meses consecutivos, e que se encontrem em situação comprovada de paragem da sua atividade ou da atividade do respetivo setor em consequência do surto de COVID.</a:t>
            </a:r>
          </a:p>
          <a:p>
            <a:pPr algn="just">
              <a:buFont typeface="Wingdings" panose="05000000000000000000" pitchFamily="2" charset="2"/>
              <a:buChar char="v"/>
            </a:pPr>
            <a:endParaRPr lang="pt-PT" dirty="0"/>
          </a:p>
          <a:p>
            <a:pPr marL="109537" indent="0" algn="ctr">
              <a:buNone/>
            </a:pPr>
            <a:r>
              <a:rPr lang="pt-PT" b="1" dirty="0"/>
              <a:t>A que tem direito</a:t>
            </a:r>
          </a:p>
          <a:p>
            <a:pPr algn="just">
              <a:buFont typeface="Wingdings" panose="05000000000000000000" pitchFamily="2" charset="2"/>
              <a:buChar char="v"/>
            </a:pPr>
            <a:r>
              <a:rPr lang="pt-PT" dirty="0"/>
              <a:t>Tem direito a um apoio financeiro correspondente ao valor da remuneração registada como base de incidência contributiva, com o limite de 1 IAS (438,81€).</a:t>
            </a:r>
          </a:p>
          <a:p>
            <a:pPr>
              <a:buFont typeface="Wingdings" panose="05000000000000000000" pitchFamily="2" charset="2"/>
              <a:buChar char="v"/>
            </a:pPr>
            <a:r>
              <a:rPr lang="pt-PT" dirty="0"/>
              <a:t> </a:t>
            </a:r>
          </a:p>
          <a:p>
            <a:pPr algn="just">
              <a:buFont typeface="Wingdings" panose="05000000000000000000" pitchFamily="2" charset="2"/>
              <a:buChar char="v"/>
            </a:pPr>
            <a:r>
              <a:rPr lang="pt-PT" dirty="0"/>
              <a:t>Tem direito, também, ao adiamento do pagamento das contribuições dos meses em que esteve a receber o apoio.</a:t>
            </a:r>
          </a:p>
          <a:p>
            <a:pPr algn="ctr">
              <a:buFont typeface="Wingdings" panose="05000000000000000000" pitchFamily="2" charset="2"/>
              <a:buChar char="v"/>
            </a:pPr>
            <a:r>
              <a:rPr lang="pt-PT" b="1" dirty="0"/>
              <a:t>Qual a duração do apoio</a:t>
            </a:r>
          </a:p>
          <a:p>
            <a:pPr algn="just">
              <a:buFont typeface="Wingdings" panose="05000000000000000000" pitchFamily="2" charset="2"/>
              <a:buChar char="v"/>
            </a:pPr>
            <a:r>
              <a:rPr lang="pt-PT" dirty="0"/>
              <a:t>O apoio financeiro tem a duração de 1 mês, prorrogável até ao máximo de 6 meses.</a:t>
            </a:r>
          </a:p>
          <a:p>
            <a:pPr>
              <a:buFont typeface="Wingdings" panose="05000000000000000000" pitchFamily="2" charset="2"/>
              <a:buChar char="v"/>
            </a:pPr>
            <a:endParaRPr lang="pt-PT" dirty="0"/>
          </a:p>
          <a:p>
            <a:pPr algn="just">
              <a:buFont typeface="Wingdings" panose="05000000000000000000" pitchFamily="2" charset="2"/>
              <a:buChar char="v"/>
            </a:pPr>
            <a:r>
              <a:rPr lang="pt-PT" dirty="0"/>
              <a:t>O pagamento diferido das contribuições inicia-se no segundo mês posterior ao da cessação do apoio e pode ser efetuado em prestações (até 12).</a:t>
            </a:r>
          </a:p>
          <a:p>
            <a:pPr marL="0" indent="0" algn="just">
              <a:buNone/>
            </a:pPr>
            <a:endParaRPr lang="pt-PT" dirty="0"/>
          </a:p>
        </p:txBody>
      </p:sp>
    </p:spTree>
    <p:extLst>
      <p:ext uri="{BB962C8B-B14F-4D97-AF65-F5344CB8AC3E}">
        <p14:creationId xmlns:p14="http://schemas.microsoft.com/office/powerpoint/2010/main" val="1153363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331641" y="1196975"/>
            <a:ext cx="69684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n-US" altLang="pt-PT" sz="2000">
              <a:latin typeface="Verdana" charset="0"/>
            </a:endParaRPr>
          </a:p>
        </p:txBody>
      </p:sp>
      <p:sp>
        <p:nvSpPr>
          <p:cNvPr id="12292" name="Rectangle 11"/>
          <p:cNvSpPr>
            <a:spLocks noChangeArrowheads="1"/>
          </p:cNvSpPr>
          <p:nvPr/>
        </p:nvSpPr>
        <p:spPr bwMode="auto">
          <a:xfrm>
            <a:off x="467544" y="620688"/>
            <a:ext cx="8280920" cy="5663089"/>
          </a:xfrm>
          <a:prstGeom prst="rect">
            <a:avLst/>
          </a:prstGeom>
          <a:solidFill>
            <a:srgbClr val="CCECFF"/>
          </a:solidFill>
          <a:ln w="9525">
            <a:noFill/>
            <a:miter lim="800000"/>
            <a:headEnd/>
            <a:tailEnd/>
          </a:ln>
        </p:spPr>
        <p:txBody>
          <a:bodyPr wrap="square">
            <a:spAutoFit/>
          </a:bodyPr>
          <a:lstStyle/>
          <a:p>
            <a:pPr algn="ctr"/>
            <a:r>
              <a:rPr lang="pt-PT" dirty="0"/>
              <a:t>Artigo 134.º</a:t>
            </a:r>
          </a:p>
          <a:p>
            <a:pPr algn="ctr"/>
            <a:r>
              <a:rPr lang="pt-PT" b="1" dirty="0"/>
              <a:t>Condição especial de acesso ao subsídio social de desemprego subsequente</a:t>
            </a:r>
          </a:p>
          <a:p>
            <a:pPr algn="ctr"/>
            <a:endParaRPr lang="pt-PT" b="1" dirty="0"/>
          </a:p>
          <a:p>
            <a:pPr algn="just"/>
            <a:r>
              <a:rPr lang="pt-PT" dirty="0"/>
              <a:t>1 — Para acesso ao subsídio social de desemprego subsequente, é considerado o referencial previsto no n.º 2 do artigo 24.º do Decreto -Lei n.º 220/2006, de 3 de novembro, na sua redação atual, </a:t>
            </a:r>
            <a:r>
              <a:rPr lang="pt-PT" b="1" dirty="0"/>
              <a:t>acrescido de 25 %, para efeitos de condição de recursos</a:t>
            </a:r>
            <a:r>
              <a:rPr lang="pt-PT" dirty="0"/>
              <a:t>, para os beneficiários isolados ou por pessoa para os beneficiários com agregado familiar que, cumulativamente, reúnam as seguintes condições:</a:t>
            </a:r>
          </a:p>
          <a:p>
            <a:r>
              <a:rPr lang="pt-PT" i="1" dirty="0"/>
              <a:t>a</a:t>
            </a:r>
            <a:r>
              <a:rPr lang="pt-PT" dirty="0"/>
              <a:t>) À data do desemprego inicial, tivessem </a:t>
            </a:r>
            <a:r>
              <a:rPr lang="pt-PT" b="1" dirty="0"/>
              <a:t>52 ou mais anos</a:t>
            </a:r>
            <a:r>
              <a:rPr lang="pt-PT" dirty="0"/>
              <a:t>;</a:t>
            </a:r>
          </a:p>
          <a:p>
            <a:pPr algn="just"/>
            <a:r>
              <a:rPr lang="pt-PT" i="1" dirty="0"/>
              <a:t>b</a:t>
            </a:r>
            <a:r>
              <a:rPr lang="pt-PT" dirty="0"/>
              <a:t>) Preencham as condições de acesso ao regime de antecipação da pensão de velhice nas situações de </a:t>
            </a:r>
            <a:r>
              <a:rPr lang="pt-PT" b="1" dirty="0"/>
              <a:t>desemprego involuntário de longa duração,</a:t>
            </a:r>
            <a:r>
              <a:rPr lang="pt-PT" dirty="0"/>
              <a:t> previsto no artigo 57.º do Decreto –Lei n.º 220/2006, de 3 de novembro, na sua redação atual.</a:t>
            </a:r>
          </a:p>
          <a:p>
            <a:pPr algn="just"/>
            <a:r>
              <a:rPr lang="pt-PT" dirty="0"/>
              <a:t>2 — O disposto no número anterior não prejudica o cumprimento dos demais requisitos legalmente previstos para efeitos da verificação da condição de recursos.</a:t>
            </a:r>
          </a:p>
          <a:p>
            <a:pPr algn="just"/>
            <a:r>
              <a:rPr lang="pt-PT" dirty="0"/>
              <a:t>3 — Em tudo o que não contrarie o disposto no presente artigo, é aplicável o disposto no Decreto-Lei n.º 220/2006, de 3 de novembro, na sua redação atual.</a:t>
            </a:r>
            <a:endParaRPr lang="pt-PT" sz="2000" dirty="0"/>
          </a:p>
        </p:txBody>
      </p:sp>
    </p:spTree>
    <p:extLst>
      <p:ext uri="{BB962C8B-B14F-4D97-AF65-F5344CB8AC3E}">
        <p14:creationId xmlns:p14="http://schemas.microsoft.com/office/powerpoint/2010/main" val="407669538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827584" y="764704"/>
            <a:ext cx="7488832" cy="5472608"/>
          </a:xfrm>
          <a:solidFill>
            <a:schemeClr val="bg2">
              <a:lumMod val="90000"/>
            </a:schemeClr>
          </a:solidFill>
        </p:spPr>
        <p:txBody>
          <a:bodyPr>
            <a:normAutofit/>
          </a:bodyPr>
          <a:lstStyle/>
          <a:p>
            <a:pPr marL="0" indent="0" algn="ctr">
              <a:buNone/>
            </a:pPr>
            <a:r>
              <a:rPr lang="pt-PT" sz="1900" b="1" dirty="0"/>
              <a:t>O que fazer para receber este apoio</a:t>
            </a:r>
          </a:p>
          <a:p>
            <a:pPr marL="0" indent="0" algn="ctr">
              <a:buNone/>
            </a:pPr>
            <a:endParaRPr lang="pt-PT" sz="1900" b="1" dirty="0"/>
          </a:p>
          <a:p>
            <a:pPr>
              <a:buFont typeface="Wingdings" panose="05000000000000000000" pitchFamily="2" charset="2"/>
              <a:buChar char="v"/>
            </a:pPr>
            <a:r>
              <a:rPr lang="pt-PT" sz="1900" dirty="0"/>
              <a:t>O trabalhador deve:</a:t>
            </a:r>
          </a:p>
          <a:p>
            <a:pPr marL="109537" indent="0">
              <a:buNone/>
            </a:pPr>
            <a:endParaRPr lang="pt-PT" sz="1900" dirty="0"/>
          </a:p>
          <a:p>
            <a:pPr algn="just">
              <a:buFont typeface="Wingdings" panose="05000000000000000000" pitchFamily="2" charset="2"/>
              <a:buChar char="v"/>
            </a:pPr>
            <a:r>
              <a:rPr lang="pt-PT" sz="1900" dirty="0"/>
              <a:t>Proceder ao preenchimento do formulário on-line para requerimento do apoio, que em breve estará disponível na Segurança Social Direta.</a:t>
            </a:r>
          </a:p>
          <a:p>
            <a:pPr marL="109537" indent="0" algn="just">
              <a:buNone/>
            </a:pPr>
            <a:endParaRPr lang="pt-PT" sz="1900" dirty="0"/>
          </a:p>
          <a:p>
            <a:pPr algn="just">
              <a:buFont typeface="Wingdings" panose="05000000000000000000" pitchFamily="2" charset="2"/>
              <a:buChar char="v"/>
            </a:pPr>
            <a:r>
              <a:rPr lang="pt-PT" sz="1900" dirty="0"/>
              <a:t>Se ainda não tem acesso à Segurança Social Direta deverá pedir a senha na hora. </a:t>
            </a:r>
          </a:p>
          <a:p>
            <a:pPr marL="109537" indent="0" algn="just">
              <a:buNone/>
            </a:pPr>
            <a:endParaRPr lang="pt-PT" sz="1900" dirty="0"/>
          </a:p>
          <a:p>
            <a:pPr algn="just">
              <a:buFont typeface="Wingdings" panose="05000000000000000000" pitchFamily="2" charset="2"/>
              <a:buChar char="v"/>
            </a:pPr>
            <a:r>
              <a:rPr lang="pt-PT" sz="1900" dirty="0"/>
              <a:t>Deve registar/alterar o IBAN na Segurança Social Direta, para que a Segurança Social possa proceder ao pagamento do apoio, que será efetuado obrigatoriamente por transferência bancária. Se ainda não tem o seu IBAN registado deverá registá-lo através da Segurança Social Direta, no menu </a:t>
            </a:r>
            <a:r>
              <a:rPr lang="pt-PT" sz="1900" i="1" dirty="0"/>
              <a:t>Perfil</a:t>
            </a:r>
            <a:r>
              <a:rPr lang="pt-PT" sz="1900" dirty="0"/>
              <a:t>, opção </a:t>
            </a:r>
            <a:r>
              <a:rPr lang="pt-PT" sz="1900" i="1" dirty="0"/>
              <a:t>Alterar a conta bancária</a:t>
            </a:r>
            <a:r>
              <a:rPr lang="pt-PT" sz="1900" dirty="0"/>
              <a:t>.</a:t>
            </a:r>
          </a:p>
          <a:p>
            <a:pPr marL="0" indent="0" algn="ctr">
              <a:buNone/>
            </a:pPr>
            <a:endParaRPr lang="pt-PT" b="1" dirty="0"/>
          </a:p>
          <a:p>
            <a:pPr marL="0" indent="0" algn="just">
              <a:buNone/>
            </a:pPr>
            <a:endParaRPr lang="pt-PT" dirty="0"/>
          </a:p>
        </p:txBody>
      </p:sp>
    </p:spTree>
    <p:extLst>
      <p:ext uri="{BB962C8B-B14F-4D97-AF65-F5344CB8AC3E}">
        <p14:creationId xmlns:p14="http://schemas.microsoft.com/office/powerpoint/2010/main" val="128765835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4">
            <a:extLst>
              <a:ext uri="{FF2B5EF4-FFF2-40B4-BE49-F238E27FC236}">
                <a16:creationId xmlns:a16="http://schemas.microsoft.com/office/drawing/2014/main" id="{5AE64DCC-E367-4355-BF7E-959F7AEB14C2}"/>
              </a:ext>
            </a:extLst>
          </p:cNvPr>
          <p:cNvSpPr>
            <a:spLocks noGrp="1"/>
          </p:cNvSpPr>
          <p:nvPr>
            <p:ph type="ctrTitle"/>
          </p:nvPr>
        </p:nvSpPr>
        <p:spPr>
          <a:xfrm>
            <a:off x="468313" y="5589588"/>
            <a:ext cx="6840537" cy="863600"/>
          </a:xfrm>
        </p:spPr>
        <p:txBody>
          <a:bodyPr/>
          <a:lstStyle/>
          <a:p>
            <a:r>
              <a:rPr lang="pt-PT" altLang="pt-PT" sz="3200">
                <a:solidFill>
                  <a:srgbClr val="002060"/>
                </a:solidFill>
              </a:rPr>
              <a:t>Muito obrigada pela vossa presença!</a:t>
            </a:r>
          </a:p>
        </p:txBody>
      </p:sp>
      <p:pic>
        <p:nvPicPr>
          <p:cNvPr id="22531" name="Imagem 8">
            <a:extLst>
              <a:ext uri="{FF2B5EF4-FFF2-40B4-BE49-F238E27FC236}">
                <a16:creationId xmlns:a16="http://schemas.microsoft.com/office/drawing/2014/main" id="{78BD6BCE-5FDC-49F1-93FD-7B06543BA40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28575"/>
            <a:ext cx="9150350" cy="348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CaixaDeTexto 5">
            <a:extLst>
              <a:ext uri="{FF2B5EF4-FFF2-40B4-BE49-F238E27FC236}">
                <a16:creationId xmlns:a16="http://schemas.microsoft.com/office/drawing/2014/main" id="{DDB2BA6D-F563-4FA1-A0E3-BCD2AB3E2E15}"/>
              </a:ext>
            </a:extLst>
          </p:cNvPr>
          <p:cNvSpPr txBox="1">
            <a:spLocks noChangeArrowheads="1"/>
          </p:cNvSpPr>
          <p:nvPr/>
        </p:nvSpPr>
        <p:spPr bwMode="auto">
          <a:xfrm>
            <a:off x="468313" y="4221163"/>
            <a:ext cx="84963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PT" altLang="pt-PT" b="1">
                <a:solidFill>
                  <a:srgbClr val="002060"/>
                </a:solidFill>
              </a:rPr>
              <a:t>NOTA IMPORTANTE PARA OS CC: </a:t>
            </a:r>
          </a:p>
          <a:p>
            <a:endParaRPr lang="pt-PT" altLang="pt-PT">
              <a:solidFill>
                <a:srgbClr val="002060"/>
              </a:solidFill>
            </a:endParaRPr>
          </a:p>
          <a:p>
            <a:r>
              <a:rPr lang="pt-PT" altLang="pt-PT">
                <a:solidFill>
                  <a:srgbClr val="002060"/>
                </a:solidFill>
              </a:rPr>
              <a:t>A Formação promovida pela APOTEC é válida nos termos do Estatuto da OCC.</a:t>
            </a:r>
          </a:p>
          <a:p>
            <a:r>
              <a:rPr lang="pt-PT" altLang="pt-PT">
                <a:solidFill>
                  <a:srgbClr val="002060"/>
                </a:solidFill>
              </a:rPr>
              <a:t>Os certificados podem ser submetidos através do site da dita Ordem, via </a:t>
            </a:r>
          </a:p>
          <a:p>
            <a:r>
              <a:rPr lang="pt-PT" altLang="pt-PT">
                <a:solidFill>
                  <a:srgbClr val="002060"/>
                </a:solidFill>
              </a:rPr>
              <a:t>Pasta CC, sem necessidade de qualquer outro formalismo adicional.</a:t>
            </a:r>
          </a:p>
          <a:p>
            <a:endParaRPr lang="pt-PT" altLang="pt-PT"/>
          </a:p>
        </p:txBody>
      </p:sp>
      <p:pic>
        <p:nvPicPr>
          <p:cNvPr id="22533" name="Imagem 2">
            <a:extLst>
              <a:ext uri="{FF2B5EF4-FFF2-40B4-BE49-F238E27FC236}">
                <a16:creationId xmlns:a16="http://schemas.microsoft.com/office/drawing/2014/main" id="{A2431A46-0993-4017-BCB6-2E84676C5BD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85113" y="5949950"/>
            <a:ext cx="982662"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10000">
    <p:dissolv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a:extLst>
              <a:ext uri="{FF2B5EF4-FFF2-40B4-BE49-F238E27FC236}">
                <a16:creationId xmlns:a16="http://schemas.microsoft.com/office/drawing/2014/main" id="{DE5D331E-B6A9-4408-A338-95D1E3F4B734}"/>
              </a:ext>
            </a:extLst>
          </p:cNvPr>
          <p:cNvSpPr>
            <a:spLocks noGrp="1"/>
          </p:cNvSpPr>
          <p:nvPr>
            <p:ph type="title"/>
          </p:nvPr>
        </p:nvSpPr>
        <p:spPr>
          <a:xfrm>
            <a:off x="1692275" y="549275"/>
            <a:ext cx="6048375" cy="576263"/>
          </a:xfrm>
        </p:spPr>
        <p:txBody>
          <a:bodyPr/>
          <a:lstStyle/>
          <a:p>
            <a:r>
              <a:rPr lang="pt-PT" altLang="pt-PT" sz="2400" dirty="0"/>
              <a:t>Venha fazer parte do livre associativismo!</a:t>
            </a:r>
          </a:p>
        </p:txBody>
      </p:sp>
      <p:sp>
        <p:nvSpPr>
          <p:cNvPr id="24579" name="Marcador de Posição de Conteúdo 2">
            <a:extLst>
              <a:ext uri="{FF2B5EF4-FFF2-40B4-BE49-F238E27FC236}">
                <a16:creationId xmlns:a16="http://schemas.microsoft.com/office/drawing/2014/main" id="{22C8E187-1A23-4814-BBDA-FB6D0A93C1F3}"/>
              </a:ext>
            </a:extLst>
          </p:cNvPr>
          <p:cNvSpPr>
            <a:spLocks noGrp="1"/>
          </p:cNvSpPr>
          <p:nvPr>
            <p:ph idx="1"/>
          </p:nvPr>
        </p:nvSpPr>
        <p:spPr/>
        <p:txBody>
          <a:bodyPr/>
          <a:lstStyle/>
          <a:p>
            <a:endParaRPr lang="pt-PT" altLang="pt-PT"/>
          </a:p>
        </p:txBody>
      </p:sp>
      <p:pic>
        <p:nvPicPr>
          <p:cNvPr id="24580" name="Imagem 3">
            <a:extLst>
              <a:ext uri="{FF2B5EF4-FFF2-40B4-BE49-F238E27FC236}">
                <a16:creationId xmlns:a16="http://schemas.microsoft.com/office/drawing/2014/main" id="{0FD4A168-9F60-490A-9819-82CC4C14BBD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196975"/>
            <a:ext cx="9144000"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10000">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331641" y="1196975"/>
            <a:ext cx="69684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n-US" altLang="pt-PT" sz="2000">
              <a:latin typeface="Verdana" charset="0"/>
            </a:endParaRPr>
          </a:p>
        </p:txBody>
      </p:sp>
      <p:sp>
        <p:nvSpPr>
          <p:cNvPr id="12292" name="Rectangle 11"/>
          <p:cNvSpPr>
            <a:spLocks noChangeArrowheads="1"/>
          </p:cNvSpPr>
          <p:nvPr/>
        </p:nvSpPr>
        <p:spPr bwMode="auto">
          <a:xfrm>
            <a:off x="843897" y="1566862"/>
            <a:ext cx="7200800" cy="4339650"/>
          </a:xfrm>
          <a:prstGeom prst="rect">
            <a:avLst/>
          </a:prstGeom>
          <a:solidFill>
            <a:srgbClr val="CCECFF"/>
          </a:solidFill>
          <a:ln w="9525">
            <a:noFill/>
            <a:miter lim="800000"/>
            <a:headEnd/>
            <a:tailEnd/>
          </a:ln>
        </p:spPr>
        <p:txBody>
          <a:bodyPr wrap="square">
            <a:spAutoFit/>
          </a:bodyPr>
          <a:lstStyle/>
          <a:p>
            <a:pPr algn="ctr"/>
            <a:r>
              <a:rPr lang="pt-PT" sz="2000" b="1" dirty="0"/>
              <a:t>ALTERAÇÕES AO REGIME DE SEGURANÇA SOCIAL NO ORÇAMENTO DE ESTADO 2020</a:t>
            </a:r>
          </a:p>
          <a:p>
            <a:pPr algn="ctr"/>
            <a:endParaRPr lang="pt-PT" sz="2000" dirty="0"/>
          </a:p>
          <a:p>
            <a:pPr algn="ctr"/>
            <a:r>
              <a:rPr lang="pt-PT" dirty="0"/>
              <a:t>Artigo 135.º</a:t>
            </a:r>
          </a:p>
          <a:p>
            <a:pPr algn="ctr"/>
            <a:r>
              <a:rPr lang="pt-PT" b="1" dirty="0"/>
              <a:t>Desempregados de longa duração</a:t>
            </a:r>
          </a:p>
          <a:p>
            <a:pPr algn="ctr"/>
            <a:endParaRPr lang="pt-PT" b="1" dirty="0"/>
          </a:p>
          <a:p>
            <a:pPr algn="just"/>
            <a:r>
              <a:rPr lang="pt-PT" dirty="0"/>
              <a:t>1 — Em 2020, o Governo toma medidas no sentido de aprofundar os níveis de proteção social no desemprego de longa duração, designadamente através da reavaliação das regras de acesso ao apoio referido no artigo 59.º-A do Decreto -Lei n.º 220/2006, de 3 de novembro, de forma a evitar a descontinuidade da proteção.</a:t>
            </a:r>
          </a:p>
          <a:p>
            <a:pPr algn="just"/>
            <a:r>
              <a:rPr lang="pt-PT" dirty="0"/>
              <a:t>2 — Em 2020, o Governo desenvolve iniciativas para reforçar a empregabilidade e a inclusão no mercado de trabalho dos públicos mais distantes do emprego, nomeadamente dos desempregados de muito longa duração.</a:t>
            </a:r>
            <a:endParaRPr lang="pt-PT" sz="2000" dirty="0"/>
          </a:p>
        </p:txBody>
      </p:sp>
    </p:spTree>
    <p:extLst>
      <p:ext uri="{BB962C8B-B14F-4D97-AF65-F5344CB8AC3E}">
        <p14:creationId xmlns:p14="http://schemas.microsoft.com/office/powerpoint/2010/main" val="1513022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331641" y="1196975"/>
            <a:ext cx="69684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n-US" altLang="pt-PT" sz="2000">
              <a:latin typeface="Verdana" charset="0"/>
            </a:endParaRPr>
          </a:p>
        </p:txBody>
      </p:sp>
      <p:sp>
        <p:nvSpPr>
          <p:cNvPr id="12292" name="Rectangle 11"/>
          <p:cNvSpPr>
            <a:spLocks noChangeArrowheads="1"/>
          </p:cNvSpPr>
          <p:nvPr/>
        </p:nvSpPr>
        <p:spPr bwMode="auto">
          <a:xfrm>
            <a:off x="843897" y="1196975"/>
            <a:ext cx="7128792" cy="4647426"/>
          </a:xfrm>
          <a:prstGeom prst="rect">
            <a:avLst/>
          </a:prstGeom>
          <a:solidFill>
            <a:srgbClr val="CCECFF"/>
          </a:solidFill>
          <a:ln w="9525">
            <a:noFill/>
            <a:miter lim="800000"/>
            <a:headEnd/>
            <a:tailEnd/>
          </a:ln>
        </p:spPr>
        <p:txBody>
          <a:bodyPr wrap="square">
            <a:spAutoFit/>
          </a:bodyPr>
          <a:lstStyle/>
          <a:p>
            <a:pPr algn="ctr"/>
            <a:r>
              <a:rPr lang="pt-PT" sz="2000" b="1" dirty="0"/>
              <a:t>ALTERAÇÕES AO REGIME DE SEGURANÇA SOCIAL NO ORÇAMENTO DE ESTADO 2020</a:t>
            </a:r>
          </a:p>
          <a:p>
            <a:pPr algn="ctr"/>
            <a:endParaRPr lang="pt-PT" sz="2000" b="1" dirty="0"/>
          </a:p>
          <a:p>
            <a:pPr algn="ctr"/>
            <a:r>
              <a:rPr lang="pt-PT" dirty="0"/>
              <a:t>Artigo 137.º</a:t>
            </a:r>
          </a:p>
          <a:p>
            <a:pPr algn="ctr"/>
            <a:r>
              <a:rPr lang="pt-PT" b="1" dirty="0"/>
              <a:t>Mobilização de ativos e recuperação de créditos da segurança social</a:t>
            </a:r>
          </a:p>
          <a:p>
            <a:pPr algn="ctr"/>
            <a:endParaRPr lang="pt-PT" b="1" dirty="0"/>
          </a:p>
          <a:p>
            <a:pPr algn="just"/>
            <a:r>
              <a:rPr lang="pt-PT" dirty="0"/>
              <a:t>O Governo fica autorizado, através do membro do Governo responsável pela área da solidariedade e da segurança social, a proceder à anulação de créditos detidos pelas instituições de segurança social quando se verifique que os mesmos carecem de justificação, estão insuficientemente documentados, quando a sua irrecuperabilidade decorra da inexistência de bens penhoráveis do devedor ou quando o montante em dívida por contribuições, prestações ou rendas tenha 20 ou mais anos ou seja de montante inferior a 50 € e tenha 10 ou mais anos.</a:t>
            </a:r>
            <a:endParaRPr lang="pt-PT" sz="2000" dirty="0"/>
          </a:p>
        </p:txBody>
      </p:sp>
    </p:spTree>
    <p:extLst>
      <p:ext uri="{BB962C8B-B14F-4D97-AF65-F5344CB8AC3E}">
        <p14:creationId xmlns:p14="http://schemas.microsoft.com/office/powerpoint/2010/main" val="2854215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ext Box 3"/>
          <p:cNvSpPr txBox="1">
            <a:spLocks noChangeArrowheads="1"/>
          </p:cNvSpPr>
          <p:nvPr/>
        </p:nvSpPr>
        <p:spPr bwMode="auto">
          <a:xfrm>
            <a:off x="1331641" y="1196975"/>
            <a:ext cx="6968462" cy="409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charset="-128"/>
              </a:defRPr>
            </a:lvl1pPr>
            <a:lvl2pPr marL="742950" indent="-285750" eaLnBrk="0" hangingPunct="0">
              <a:defRPr>
                <a:solidFill>
                  <a:schemeClr val="tx1"/>
                </a:solidFill>
                <a:latin typeface="Arial" charset="0"/>
                <a:ea typeface="ＭＳ Ｐゴシック" charset="-128"/>
              </a:defRPr>
            </a:lvl2pPr>
            <a:lvl3pPr marL="1143000" indent="-228600" eaLnBrk="0" hangingPunct="0">
              <a:defRPr>
                <a:solidFill>
                  <a:schemeClr val="tx1"/>
                </a:solidFill>
                <a:latin typeface="Arial" charset="0"/>
                <a:ea typeface="ＭＳ Ｐゴシック" charset="-128"/>
              </a:defRPr>
            </a:lvl3pPr>
            <a:lvl4pPr marL="1600200" indent="-228600" eaLnBrk="0" hangingPunct="0">
              <a:defRPr>
                <a:solidFill>
                  <a:schemeClr val="tx1"/>
                </a:solidFill>
                <a:latin typeface="Arial" charset="0"/>
                <a:ea typeface="ＭＳ Ｐゴシック" charset="-128"/>
              </a:defRPr>
            </a:lvl4pPr>
            <a:lvl5pPr marL="2057400" indent="-228600" eaLnBrk="0" hangingPunct="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s-ES" altLang="pt-PT" sz="2000">
              <a:latin typeface="Verdana" charset="0"/>
            </a:endParaRPr>
          </a:p>
          <a:p>
            <a:pPr eaLnBrk="1" hangingPunct="1">
              <a:spcBef>
                <a:spcPct val="50000"/>
              </a:spcBef>
            </a:pPr>
            <a:endParaRPr lang="en-US" altLang="pt-PT" sz="2000">
              <a:latin typeface="Verdana" charset="0"/>
            </a:endParaRPr>
          </a:p>
        </p:txBody>
      </p:sp>
      <p:sp>
        <p:nvSpPr>
          <p:cNvPr id="12292" name="Rectangle 11"/>
          <p:cNvSpPr>
            <a:spLocks noChangeArrowheads="1"/>
          </p:cNvSpPr>
          <p:nvPr/>
        </p:nvSpPr>
        <p:spPr bwMode="auto">
          <a:xfrm>
            <a:off x="575556" y="836712"/>
            <a:ext cx="7992888" cy="5570756"/>
          </a:xfrm>
          <a:prstGeom prst="rect">
            <a:avLst/>
          </a:prstGeom>
          <a:solidFill>
            <a:srgbClr val="CCECFF"/>
          </a:solidFill>
          <a:ln w="9525">
            <a:noFill/>
            <a:miter lim="800000"/>
            <a:headEnd/>
            <a:tailEnd/>
          </a:ln>
        </p:spPr>
        <p:txBody>
          <a:bodyPr wrap="square">
            <a:spAutoFit/>
          </a:bodyPr>
          <a:lstStyle/>
          <a:p>
            <a:pPr algn="ctr"/>
            <a:r>
              <a:rPr lang="pt-PT" sz="2000" b="1" dirty="0"/>
              <a:t>ALTERAÇÕES AO REGIME DE SEGURANÇA SOCIAL NO ORÇAMENTO DE ESTADO 2020</a:t>
            </a:r>
          </a:p>
          <a:p>
            <a:pPr algn="ctr"/>
            <a:endParaRPr lang="pt-PT" dirty="0"/>
          </a:p>
          <a:p>
            <a:pPr algn="ctr"/>
            <a:r>
              <a:rPr lang="pt-PT" dirty="0"/>
              <a:t>Artigo 142.º</a:t>
            </a:r>
          </a:p>
          <a:p>
            <a:pPr algn="ctr"/>
            <a:r>
              <a:rPr lang="pt-PT" b="1" dirty="0"/>
              <a:t>Medidas de transparência contributiva</a:t>
            </a:r>
          </a:p>
          <a:p>
            <a:pPr algn="just"/>
            <a:r>
              <a:rPr lang="pt-PT" dirty="0"/>
              <a:t>1 — É aplicável aos contribuintes devedores à segurança social a divulgação de listas prevista na alínea </a:t>
            </a:r>
            <a:r>
              <a:rPr lang="pt-PT" i="1" dirty="0"/>
              <a:t>a</a:t>
            </a:r>
            <a:r>
              <a:rPr lang="pt-PT" dirty="0"/>
              <a:t>) do n.º 5 do artigo 64.º da Lei Geral Tributária, aprovada pelo Decreto -Lei n.º 398/98, de 17 de dezembro.</a:t>
            </a:r>
          </a:p>
          <a:p>
            <a:pPr algn="just"/>
            <a:r>
              <a:rPr lang="pt-PT" dirty="0"/>
              <a:t>2 — A segurança social e a CGA, I. P., enviam à AT, até ao final do mês de fevereiro de cada ano, os valores de todas as prestações sociais pagas, incluindo pensões, bolsas de estudo e de formação, subsídios de renda de casa e outros apoios públicos à habitação, por beneficiário, relativas</a:t>
            </a:r>
          </a:p>
          <a:p>
            <a:pPr algn="just"/>
            <a:r>
              <a:rPr lang="pt-PT" dirty="0"/>
              <a:t>ao ano anterior, quando os dados sejam detidos pelo sistema de informação da segurança social ou da CGA, I. P., através de modelo oficial.</a:t>
            </a:r>
          </a:p>
          <a:p>
            <a:pPr algn="just"/>
            <a:r>
              <a:rPr lang="pt-PT" sz="2000" b="1" dirty="0"/>
              <a:t>3- ….</a:t>
            </a:r>
          </a:p>
          <a:p>
            <a:pPr algn="just"/>
            <a:r>
              <a:rPr lang="pt-PT" sz="2000" b="1" dirty="0"/>
              <a:t>4- …</a:t>
            </a:r>
          </a:p>
          <a:p>
            <a:pPr algn="just"/>
            <a:r>
              <a:rPr lang="pt-PT" sz="2000" b="1" dirty="0"/>
              <a:t>5-….</a:t>
            </a:r>
          </a:p>
          <a:p>
            <a:pPr algn="just"/>
            <a:r>
              <a:rPr lang="pt-PT" sz="2000" b="1" dirty="0"/>
              <a:t>6- ….</a:t>
            </a:r>
          </a:p>
          <a:p>
            <a:pPr algn="just"/>
            <a:r>
              <a:rPr lang="pt-PT" sz="2000" b="1" dirty="0"/>
              <a:t>7- …</a:t>
            </a:r>
          </a:p>
        </p:txBody>
      </p:sp>
    </p:spTree>
    <p:extLst>
      <p:ext uri="{BB962C8B-B14F-4D97-AF65-F5344CB8AC3E}">
        <p14:creationId xmlns:p14="http://schemas.microsoft.com/office/powerpoint/2010/main" val="42760467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3613</TotalTime>
  <Words>5879</Words>
  <Application>Microsoft Office PowerPoint</Application>
  <PresentationFormat>Apresentação no Ecrã (4:3)</PresentationFormat>
  <Paragraphs>575</Paragraphs>
  <Slides>62</Slides>
  <Notes>15</Notes>
  <HiddenSlides>0</HiddenSlides>
  <MMClips>0</MMClips>
  <ScaleCrop>false</ScaleCrop>
  <HeadingPairs>
    <vt:vector size="6" baseType="variant">
      <vt:variant>
        <vt:lpstr>Tipos de letra usados</vt:lpstr>
      </vt:variant>
      <vt:variant>
        <vt:i4>7</vt:i4>
      </vt:variant>
      <vt:variant>
        <vt:lpstr>Tema</vt:lpstr>
      </vt:variant>
      <vt:variant>
        <vt:i4>1</vt:i4>
      </vt:variant>
      <vt:variant>
        <vt:lpstr>Títulos dos diapositivos</vt:lpstr>
      </vt:variant>
      <vt:variant>
        <vt:i4>62</vt:i4>
      </vt:variant>
    </vt:vector>
  </HeadingPairs>
  <TitlesOfParts>
    <vt:vector size="70" baseType="lpstr">
      <vt:lpstr>Arial</vt:lpstr>
      <vt:lpstr>Calibri</vt:lpstr>
      <vt:lpstr>Georgia</vt:lpstr>
      <vt:lpstr>Trebuchet MS</vt:lpstr>
      <vt:lpstr>Verdana</vt:lpstr>
      <vt:lpstr>Wingdings</vt:lpstr>
      <vt:lpstr>Wingdings 2</vt:lpstr>
      <vt:lpstr>Urban</vt:lpstr>
      <vt:lpstr>FORMAÇÃO PROFISSIONAL CERTIFICADA</vt:lpstr>
      <vt:lpstr>Apresentação do PowerPoint</vt:lpstr>
      <vt:lpstr>ORÇAMENTO ESTADO 2020  SS ALTERAÇÕES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LOE 2020 Alterações ao Código Contributivo</vt:lpstr>
      <vt:lpstr>Apresentação do PowerPoint</vt:lpstr>
      <vt:lpstr>Apresentação do PowerPoint</vt:lpstr>
      <vt:lpstr>Medidas Excecionais de Proteção no âmbito do Covid 19</vt:lpstr>
      <vt:lpstr>Legislação Aplicável</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Muito obrigada pela vossa presença!</vt:lpstr>
      <vt:lpstr>Venha fazer parte do livre associativismo!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APOTEC – ASSOCIAÇÃO PORTUGUESA DE TÉCNICOS DE CONTABILIDADE</dc:title>
  <dc:creator>Isabel Cipriano</dc:creator>
  <cp:lastModifiedBy>Alice Oliveira</cp:lastModifiedBy>
  <cp:revision>157</cp:revision>
  <cp:lastPrinted>2019-11-04T15:43:52Z</cp:lastPrinted>
  <dcterms:created xsi:type="dcterms:W3CDTF">2010-12-03T23:34:41Z</dcterms:created>
  <dcterms:modified xsi:type="dcterms:W3CDTF">2020-05-06T09:28:45Z</dcterms:modified>
</cp:coreProperties>
</file>